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3" r:id="rId12"/>
    <p:sldId id="268" r:id="rId13"/>
    <p:sldId id="264" r:id="rId14"/>
  </p:sldIdLst>
  <p:sldSz cx="9144000" cy="6858000" type="screen4x3"/>
  <p:notesSz cx="6858000" cy="9144000"/>
  <p:custShowLst>
    <p:custShow name="Presentazione personalizzata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mputer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435" autoAdjust="0"/>
  </p:normalViewPr>
  <p:slideViewPr>
    <p:cSldViewPr>
      <p:cViewPr>
        <p:scale>
          <a:sx n="125" d="100"/>
          <a:sy n="125" d="100"/>
        </p:scale>
        <p:origin x="-1212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21T19:32:21.75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1B83-0560-4C8B-BAAC-B80C985DABBC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536C5-0979-4B53-85DC-5C5E8DE2BE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82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536C5-0979-4B53-85DC-5C5E8DE2BEB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3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536C5-0979-4B53-85DC-5C5E8DE2BEB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71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1194100" y="2887532"/>
            <a:ext cx="6779111" cy="923330"/>
            <a:chOff x="1172584" y="1381459"/>
            <a:chExt cx="6779110" cy="9233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3" y="1387737"/>
            <a:ext cx="6777319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8"/>
            <a:ext cx="6779111" cy="923330"/>
            <a:chOff x="1172584" y="1381459"/>
            <a:chExt cx="6779110" cy="9233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2" y="559400"/>
            <a:ext cx="1678193" cy="556676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5"/>
            <a:ext cx="5480154" cy="923330"/>
            <a:chOff x="1815339" y="1381458"/>
            <a:chExt cx="5480154" cy="923328"/>
          </a:xfrm>
        </p:grpSpPr>
        <p:sp>
          <p:nvSpPr>
            <p:cNvPr id="12" name="TextBox 11"/>
            <p:cNvSpPr txBox="1"/>
            <p:nvPr/>
          </p:nvSpPr>
          <p:spPr>
            <a:xfrm>
              <a:off x="4147072" y="1381458"/>
              <a:ext cx="877163" cy="923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8"/>
            <a:ext cx="6779111" cy="923330"/>
            <a:chOff x="1172584" y="1381459"/>
            <a:chExt cx="6779110" cy="9233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80"/>
            <a:ext cx="6779111" cy="923330"/>
            <a:chOff x="1172584" y="1381459"/>
            <a:chExt cx="6779110" cy="9233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2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3767318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8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2" y="2240280"/>
            <a:ext cx="3442447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7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8"/>
            <a:ext cx="6779111" cy="923330"/>
            <a:chOff x="1172584" y="1381459"/>
            <a:chExt cx="6779110" cy="9233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8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1" y="1678197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400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4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0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7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7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3" y="570157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0" y="2248349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9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86CA133-64B4-40A7-9172-43178AF4AA42}" type="datetimeFigureOut">
              <a:rPr lang="it-IT" smtClean="0"/>
              <a:t>09/11/2016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FDE531B-A408-462F-B35F-BC117515EFE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87626" y="1278054"/>
            <a:ext cx="6777319" cy="1731982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000" dirty="0" smtClean="0">
                <a:solidFill>
                  <a:srgbClr val="FF0000"/>
                </a:solidFill>
                <a:latin typeface="Arial Black" pitchFamily="34" charset="0"/>
              </a:rPr>
              <a:t>   FLIPPED CLASSROOM</a:t>
            </a:r>
            <a:endParaRPr lang="it-IT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mtClean="0">
              <a:solidFill>
                <a:srgbClr val="7030A0"/>
              </a:solidFill>
            </a:endParaRPr>
          </a:p>
          <a:p>
            <a:endParaRPr lang="it-IT" smtClean="0">
              <a:solidFill>
                <a:srgbClr val="7030A0"/>
              </a:solidFill>
            </a:endParaRPr>
          </a:p>
          <a:p>
            <a:r>
              <a:rPr lang="it-IT" smtClean="0">
                <a:solidFill>
                  <a:srgbClr val="7030A0"/>
                </a:solidFill>
              </a:rPr>
              <a:t>Halloween hotel </a:t>
            </a:r>
            <a:endParaRPr lang="it-IT" dirty="0" smtClean="0">
              <a:solidFill>
                <a:srgbClr val="7030A0"/>
              </a:solidFill>
            </a:endParaRPr>
          </a:p>
        </p:txBody>
      </p:sp>
      <p:pic>
        <p:nvPicPr>
          <p:cNvPr id="4" name="TryHardNinja - Halloween at Freddy s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5524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6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4" y="476674"/>
            <a:ext cx="68407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5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latin typeface="Adobe Caslon Pro Bold" pitchFamily="18" charset="0"/>
              </a:rPr>
              <a:t>And </a:t>
            </a:r>
            <a:r>
              <a:rPr lang="it-IT" dirty="0" err="1" smtClean="0">
                <a:latin typeface="Adobe Caslon Pro Bold" pitchFamily="18" charset="0"/>
              </a:rPr>
              <a:t>now</a:t>
            </a:r>
            <a:r>
              <a:rPr lang="it-IT" dirty="0" smtClean="0">
                <a:latin typeface="Adobe Caslon Pro Bold" pitchFamily="18" charset="0"/>
              </a:rPr>
              <a:t> </a:t>
            </a:r>
            <a:r>
              <a:rPr lang="it-IT" dirty="0" err="1" smtClean="0">
                <a:latin typeface="Adobe Caslon Pro Bold" pitchFamily="18" charset="0"/>
              </a:rPr>
              <a:t>let</a:t>
            </a:r>
            <a:r>
              <a:rPr lang="it-IT" dirty="0" smtClean="0">
                <a:latin typeface="Adobe Caslon Pro Bold" pitchFamily="18" charset="0"/>
              </a:rPr>
              <a:t>’ s go with the             </a:t>
            </a:r>
            <a:endParaRPr lang="it-IT" dirty="0">
              <a:latin typeface="Adobe Caslon Pro Bold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43808" y="3933057"/>
            <a:ext cx="4032448" cy="1224136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                           </a:t>
            </a:r>
            <a:r>
              <a:rPr lang="it-IT" sz="8000" dirty="0" err="1" smtClean="0">
                <a:solidFill>
                  <a:srgbClr val="FF0000"/>
                </a:solidFill>
                <a:latin typeface="Algerian" pitchFamily="82" charset="0"/>
              </a:rPr>
              <a:t>c.l.i.l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82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V_019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332658"/>
            <a:ext cx="878497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3528" y="1124746"/>
            <a:ext cx="87592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</a:t>
            </a:r>
            <a:r>
              <a:rPr lang="it-IT" sz="1100" dirty="0" smtClean="0"/>
              <a:t>La  «</a:t>
            </a:r>
            <a:r>
              <a:rPr lang="it-IT" sz="1100" dirty="0" err="1" smtClean="0"/>
              <a:t>Flipped</a:t>
            </a:r>
            <a:r>
              <a:rPr lang="it-IT" sz="1100" dirty="0" smtClean="0"/>
              <a:t>  </a:t>
            </a:r>
            <a:r>
              <a:rPr lang="it-IT" sz="1100" dirty="0" err="1" smtClean="0"/>
              <a:t>Classroom</a:t>
            </a:r>
            <a:r>
              <a:rPr lang="it-IT" sz="1100" dirty="0" smtClean="0"/>
              <a:t>» ha come base uno spostamento di prospettiva alla classica didattica ossia gli alunni diventano </a:t>
            </a:r>
          </a:p>
          <a:p>
            <a:r>
              <a:rPr lang="it-IT" sz="1100" dirty="0" smtClean="0"/>
              <a:t>« the </a:t>
            </a:r>
            <a:r>
              <a:rPr lang="it-IT" sz="1100" dirty="0" err="1" smtClean="0"/>
              <a:t>teacher</a:t>
            </a:r>
            <a:r>
              <a:rPr lang="it-IT" sz="1100" dirty="0" smtClean="0"/>
              <a:t>» ed ogni conquista didattica sarà opera </a:t>
            </a:r>
            <a:r>
              <a:rPr lang="it-IT" sz="1100" dirty="0" smtClean="0"/>
              <a:t>del </a:t>
            </a:r>
            <a:r>
              <a:rPr lang="it-IT" sz="1100" dirty="0" smtClean="0"/>
              <a:t>loro impegno e lavoro.</a:t>
            </a:r>
          </a:p>
          <a:p>
            <a:r>
              <a:rPr lang="it-IT" sz="1100" dirty="0"/>
              <a:t>  </a:t>
            </a:r>
            <a:r>
              <a:rPr lang="it-IT" sz="1100" dirty="0" smtClean="0"/>
              <a:t>        Essa è alla base </a:t>
            </a:r>
            <a:r>
              <a:rPr lang="it-IT" sz="1100" dirty="0" smtClean="0"/>
              <a:t>dell’insegnamento </a:t>
            </a:r>
            <a:r>
              <a:rPr lang="it-IT" sz="1100" dirty="0" smtClean="0"/>
              <a:t>di una Lingua </a:t>
            </a:r>
            <a:r>
              <a:rPr lang="it-IT" sz="1100" dirty="0" smtClean="0"/>
              <a:t>Straniera, non semplicemente fatto </a:t>
            </a:r>
            <a:r>
              <a:rPr lang="it-IT" sz="1100" dirty="0" smtClean="0"/>
              <a:t>di </a:t>
            </a:r>
            <a:r>
              <a:rPr lang="it-IT" sz="1100" dirty="0" smtClean="0"/>
              <a:t>disegni, </a:t>
            </a:r>
            <a:r>
              <a:rPr lang="it-IT" sz="1100" dirty="0" smtClean="0"/>
              <a:t>canzoncine bensì «parlato</a:t>
            </a:r>
            <a:r>
              <a:rPr lang="it-IT" sz="1100" dirty="0" smtClean="0"/>
              <a:t>»,</a:t>
            </a:r>
            <a:endParaRPr lang="it-IT" sz="1100" dirty="0" smtClean="0"/>
          </a:p>
          <a:p>
            <a:r>
              <a:rPr lang="it-IT" sz="1100" dirty="0" smtClean="0"/>
              <a:t>«dialogato</a:t>
            </a:r>
            <a:r>
              <a:rPr lang="it-IT" sz="1100" dirty="0" smtClean="0"/>
              <a:t>», </a:t>
            </a:r>
            <a:r>
              <a:rPr lang="it-IT" sz="1100" dirty="0" smtClean="0"/>
              <a:t>quindi comunicativo o </a:t>
            </a:r>
            <a:r>
              <a:rPr lang="it-IT" sz="1100" dirty="0" smtClean="0"/>
              <a:t>CLIL. </a:t>
            </a:r>
            <a:endParaRPr lang="it-IT" sz="1100" dirty="0" smtClean="0"/>
          </a:p>
          <a:p>
            <a:r>
              <a:rPr lang="it-IT" sz="1100" dirty="0"/>
              <a:t> </a:t>
            </a:r>
            <a:r>
              <a:rPr lang="it-IT" sz="1100" dirty="0" smtClean="0"/>
              <a:t>          Ovviamente «</a:t>
            </a:r>
            <a:r>
              <a:rPr lang="it-IT" sz="1100" dirty="0" smtClean="0"/>
              <a:t>l’essere coinvolti, l’essere  </a:t>
            </a:r>
            <a:r>
              <a:rPr lang="it-IT" sz="1100" dirty="0" smtClean="0"/>
              <a:t>i fautori di una conversazione» rende gli alunni più creativi, più volenterosi di</a:t>
            </a:r>
          </a:p>
          <a:p>
            <a:r>
              <a:rPr lang="it-IT" sz="1100" dirty="0"/>
              <a:t>i</a:t>
            </a:r>
            <a:r>
              <a:rPr lang="it-IT" sz="1100" dirty="0" smtClean="0"/>
              <a:t>mparare e dare voce al loro sapere.</a:t>
            </a:r>
          </a:p>
          <a:p>
            <a:r>
              <a:rPr lang="it-IT" sz="1100" dirty="0"/>
              <a:t> </a:t>
            </a:r>
            <a:r>
              <a:rPr lang="it-IT" sz="1100" dirty="0" smtClean="0"/>
              <a:t>           Mediante un TEAMWORK (lavoro di gruppo</a:t>
            </a:r>
            <a:r>
              <a:rPr lang="it-IT" sz="1100" dirty="0" smtClean="0"/>
              <a:t>), COOPERATIVE </a:t>
            </a:r>
            <a:r>
              <a:rPr lang="it-IT" sz="1100" dirty="0" smtClean="0"/>
              <a:t>LEARNING </a:t>
            </a:r>
            <a:r>
              <a:rPr lang="it-IT" sz="1100" dirty="0" smtClean="0"/>
              <a:t>(apprendimento </a:t>
            </a:r>
            <a:r>
              <a:rPr lang="it-IT" sz="1100" dirty="0" smtClean="0"/>
              <a:t>cooperativo) and </a:t>
            </a:r>
          </a:p>
          <a:p>
            <a:r>
              <a:rPr lang="it-IT" sz="1100" dirty="0" smtClean="0"/>
              <a:t>PEER TEACHING (insegnamento tra pari</a:t>
            </a:r>
            <a:r>
              <a:rPr lang="it-IT" sz="1100" dirty="0" smtClean="0"/>
              <a:t>), </a:t>
            </a:r>
            <a:r>
              <a:rPr lang="it-IT" sz="1100" dirty="0" smtClean="0"/>
              <a:t>riusciranno a verificare </a:t>
            </a:r>
            <a:r>
              <a:rPr lang="it-IT" sz="1100" dirty="0" smtClean="0"/>
              <a:t>ipotesi, </a:t>
            </a:r>
            <a:r>
              <a:rPr lang="it-IT" sz="1100" dirty="0" smtClean="0"/>
              <a:t>creare e presentare </a:t>
            </a:r>
            <a:r>
              <a:rPr lang="it-IT" sz="1100" dirty="0" smtClean="0"/>
              <a:t>progetti, esprimere </a:t>
            </a:r>
            <a:r>
              <a:rPr lang="it-IT" sz="1100" dirty="0" smtClean="0"/>
              <a:t>idee e </a:t>
            </a:r>
            <a:r>
              <a:rPr lang="it-IT" sz="1100" dirty="0" smtClean="0"/>
              <a:t>creatività. </a:t>
            </a:r>
            <a:endParaRPr lang="it-IT" sz="1100" dirty="0" smtClean="0"/>
          </a:p>
          <a:p>
            <a:r>
              <a:rPr lang="it-IT" sz="1100" dirty="0"/>
              <a:t> </a:t>
            </a:r>
            <a:r>
              <a:rPr lang="it-IT" sz="1100" dirty="0" smtClean="0"/>
              <a:t>           « The </a:t>
            </a:r>
            <a:r>
              <a:rPr lang="it-IT" sz="1100" dirty="0" err="1" smtClean="0"/>
              <a:t>teacher</a:t>
            </a:r>
            <a:r>
              <a:rPr lang="it-IT" sz="1100" dirty="0" smtClean="0"/>
              <a:t>» avrà il ruolo di creare </a:t>
            </a:r>
            <a:r>
              <a:rPr lang="it-IT" sz="1100" dirty="0" smtClean="0"/>
              <a:t>l’INPUT</a:t>
            </a:r>
            <a:r>
              <a:rPr lang="it-IT" sz="11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it-IT" sz="1100" dirty="0"/>
              <a:t>d</a:t>
            </a:r>
            <a:r>
              <a:rPr lang="it-IT" sz="1100" dirty="0" smtClean="0"/>
              <a:t>enominare i TOPICS (</a:t>
            </a:r>
            <a:r>
              <a:rPr lang="it-IT" sz="1100" dirty="0" err="1" smtClean="0"/>
              <a:t>furniture</a:t>
            </a:r>
            <a:r>
              <a:rPr lang="it-IT" sz="1100" dirty="0" smtClean="0"/>
              <a:t>, </a:t>
            </a:r>
            <a:r>
              <a:rPr lang="it-IT" sz="1100" dirty="0" err="1" smtClean="0"/>
              <a:t>food</a:t>
            </a:r>
            <a:r>
              <a:rPr lang="it-IT" sz="1100" dirty="0" smtClean="0"/>
              <a:t>, </a:t>
            </a:r>
            <a:r>
              <a:rPr lang="it-IT" sz="1100" dirty="0" err="1" smtClean="0"/>
              <a:t>crew</a:t>
            </a:r>
            <a:r>
              <a:rPr lang="it-IT" sz="1100" dirty="0" smtClean="0"/>
              <a:t>, staff, etc</a:t>
            </a:r>
            <a:r>
              <a:rPr lang="it-IT" sz="1100" dirty="0" smtClean="0"/>
              <a:t>...);</a:t>
            </a:r>
          </a:p>
          <a:p>
            <a:pPr marL="171450" indent="-171450">
              <a:buFontTx/>
              <a:buChar char="-"/>
            </a:pPr>
            <a:r>
              <a:rPr lang="it-IT" sz="1100" dirty="0" smtClean="0"/>
              <a:t>dare EXEMPLES (tramite LIM sui TOPICS scelti in modo tale che gli alunni possano accedere su piattaforma on line anche da casa</a:t>
            </a:r>
            <a:r>
              <a:rPr lang="it-IT" sz="1100" dirty="0" smtClean="0"/>
              <a:t>);</a:t>
            </a:r>
            <a:endParaRPr lang="it-IT" sz="1100" dirty="0" smtClean="0"/>
          </a:p>
          <a:p>
            <a:pPr marL="171450" indent="-171450">
              <a:buFontTx/>
              <a:buChar char="-"/>
            </a:pPr>
            <a:r>
              <a:rPr lang="it-IT" sz="1100" dirty="0" smtClean="0"/>
              <a:t>materiali cartacei stampati da internet e prodotti da loro.</a:t>
            </a:r>
          </a:p>
          <a:p>
            <a:pPr marL="171450" indent="-171450">
              <a:buFontTx/>
              <a:buChar char="-"/>
            </a:pPr>
            <a:r>
              <a:rPr lang="it-IT" sz="1100" dirty="0"/>
              <a:t> </a:t>
            </a:r>
            <a:r>
              <a:rPr lang="it-IT" sz="1100" dirty="0" smtClean="0"/>
              <a:t>         La metodologia del </a:t>
            </a:r>
            <a:r>
              <a:rPr lang="it-IT" sz="1100" dirty="0" smtClean="0"/>
              <a:t>«FLIPPED </a:t>
            </a:r>
            <a:r>
              <a:rPr lang="it-IT" sz="1100" dirty="0" smtClean="0"/>
              <a:t>CLASSROOM» potrà essere  usata per varie </a:t>
            </a:r>
            <a:r>
              <a:rPr lang="it-IT" sz="1100" dirty="0" smtClean="0"/>
              <a:t>finalità, </a:t>
            </a:r>
            <a:r>
              <a:rPr lang="it-IT" sz="1100" dirty="0" smtClean="0"/>
              <a:t>come ad esempio il saper riassumere in Inglese «Short </a:t>
            </a:r>
            <a:r>
              <a:rPr lang="it-IT" sz="1100" dirty="0" err="1" smtClean="0"/>
              <a:t>summary</a:t>
            </a:r>
            <a:r>
              <a:rPr lang="it-IT" sz="1100" dirty="0" smtClean="0"/>
              <a:t>» il loro operato;</a:t>
            </a:r>
          </a:p>
          <a:p>
            <a:pPr marL="171450" indent="-171450">
              <a:buFontTx/>
              <a:buChar char="-"/>
            </a:pPr>
            <a:r>
              <a:rPr lang="it-IT" sz="1100" dirty="0" smtClean="0"/>
              <a:t>Ripetere </a:t>
            </a:r>
            <a:r>
              <a:rPr lang="it-IT" sz="1100" dirty="0" smtClean="0"/>
              <a:t>«tempi </a:t>
            </a:r>
            <a:r>
              <a:rPr lang="it-IT" sz="1100" dirty="0" smtClean="0"/>
              <a:t>verbali», «regole grammaticali di base» con il ricorso sempre a risorse multimediali appositamente </a:t>
            </a:r>
            <a:r>
              <a:rPr lang="it-IT" sz="1100" dirty="0" smtClean="0"/>
              <a:t>predisposte (</a:t>
            </a:r>
            <a:r>
              <a:rPr lang="it-IT" sz="1100" dirty="0" smtClean="0"/>
              <a:t>esempi</a:t>
            </a:r>
          </a:p>
          <a:p>
            <a:pPr marL="171450" indent="-171450">
              <a:buFontTx/>
              <a:buChar char="-"/>
            </a:pPr>
            <a:r>
              <a:rPr lang="it-IT" sz="1100" dirty="0" smtClean="0"/>
              <a:t>Di regole grammaticali ed esercizi fatti vedere dalla LIM che poi potranno essere ripresi in qualsiasi momento sia a casa che a scuola </a:t>
            </a:r>
          </a:p>
          <a:p>
            <a:r>
              <a:rPr lang="it-IT" sz="1100" dirty="0" smtClean="0"/>
              <a:t>      dagli </a:t>
            </a:r>
            <a:r>
              <a:rPr lang="it-IT" sz="1100" dirty="0" smtClean="0"/>
              <a:t>alunni.</a:t>
            </a:r>
          </a:p>
          <a:p>
            <a:pPr marL="171450" indent="-171450">
              <a:buFontTx/>
              <a:buChar char="-"/>
            </a:pPr>
            <a:endParaRPr lang="it-IT" sz="1100" dirty="0" smtClean="0"/>
          </a:p>
          <a:p>
            <a:pPr marL="171450" indent="-171450">
              <a:buFontTx/>
              <a:buChar char="-"/>
            </a:pPr>
            <a:endParaRPr lang="it-IT" sz="1100" dirty="0" smtClean="0"/>
          </a:p>
          <a:p>
            <a:pPr marL="171450" indent="-171450">
              <a:buFontTx/>
              <a:buChar char="-"/>
            </a:pPr>
            <a:r>
              <a:rPr lang="it-IT" sz="1100" dirty="0" smtClean="0"/>
              <a:t>ATTIVITA’ -  Esse concerneranno  «creazioni video</a:t>
            </a:r>
            <a:r>
              <a:rPr lang="it-IT" sz="1100" dirty="0" smtClean="0"/>
              <a:t>», registrazioni</a:t>
            </a:r>
            <a:r>
              <a:rPr lang="it-IT" sz="1100" dirty="0" smtClean="0"/>
              <a:t>, creazioni contenuto scritto, elaborazioni di poster con didascalie,</a:t>
            </a:r>
          </a:p>
          <a:p>
            <a:pPr marL="171450" indent="-171450">
              <a:buFontTx/>
              <a:buChar char="-"/>
            </a:pPr>
            <a:r>
              <a:rPr lang="it-IT" sz="1100" dirty="0"/>
              <a:t> </a:t>
            </a:r>
            <a:r>
              <a:rPr lang="it-IT" sz="1100" dirty="0" smtClean="0"/>
              <a:t>                        </a:t>
            </a:r>
            <a:r>
              <a:rPr lang="it-IT" sz="1100" dirty="0" err="1" smtClean="0"/>
              <a:t>quizlet</a:t>
            </a:r>
            <a:r>
              <a:rPr lang="it-IT" sz="1100" dirty="0" smtClean="0"/>
              <a:t>, creazioni di lavori vari ( cartelloni</a:t>
            </a:r>
            <a:r>
              <a:rPr lang="it-IT" sz="1100" dirty="0" smtClean="0"/>
              <a:t>, menù, inviti, brochure, </a:t>
            </a:r>
            <a:r>
              <a:rPr lang="it-IT" sz="1100" dirty="0" smtClean="0"/>
              <a:t>etc.), short </a:t>
            </a:r>
            <a:r>
              <a:rPr lang="it-IT" sz="1100" dirty="0" err="1" smtClean="0"/>
              <a:t>summary</a:t>
            </a:r>
            <a:r>
              <a:rPr lang="it-IT" sz="1100" dirty="0" smtClean="0"/>
              <a:t>, etc</a:t>
            </a:r>
            <a:r>
              <a:rPr lang="it-IT" sz="110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it-IT" sz="1100" dirty="0"/>
              <a:t> </a:t>
            </a:r>
            <a:r>
              <a:rPr lang="it-IT" sz="1100" dirty="0" smtClean="0"/>
              <a:t>           Tale metodologia verrà introdotta durante tutto l’anno scolastico coinvolgendo, man mano, i vari obiettivi da raggiungere e </a:t>
            </a:r>
          </a:p>
          <a:p>
            <a:pPr marL="171450" indent="-171450">
              <a:buFontTx/>
              <a:buChar char="-"/>
            </a:pPr>
            <a:r>
              <a:rPr lang="it-IT" sz="1100" dirty="0" smtClean="0"/>
              <a:t>verranno pubblicati in sintesi sul sito della scuola con una presentazione su ogni </a:t>
            </a:r>
            <a:r>
              <a:rPr lang="it-IT" sz="1100" dirty="0" err="1" smtClean="0"/>
              <a:t>objects</a:t>
            </a:r>
            <a:r>
              <a:rPr lang="it-IT" sz="1100" dirty="0"/>
              <a:t>.</a:t>
            </a:r>
            <a:r>
              <a:rPr lang="it-IT" sz="1100" dirty="0" smtClean="0"/>
              <a:t>                 </a:t>
            </a:r>
            <a:endParaRPr lang="it-IT" sz="1100" dirty="0" smtClean="0"/>
          </a:p>
          <a:p>
            <a:r>
              <a:rPr lang="it-IT" sz="1100" dirty="0" smtClean="0"/>
              <a:t>                             </a:t>
            </a:r>
          </a:p>
          <a:p>
            <a:endParaRPr lang="it-IT" sz="1100" dirty="0" smtClean="0"/>
          </a:p>
        </p:txBody>
      </p:sp>
      <p:pic>
        <p:nvPicPr>
          <p:cNvPr id="2" name="TryHardNinja - Halloween at Freddy s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832" y="111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6" y="404666"/>
            <a:ext cx="637866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                                                                                 </a:t>
            </a:r>
            <a:r>
              <a:rPr lang="it-IT" sz="2800" dirty="0" smtClean="0">
                <a:solidFill>
                  <a:srgbClr val="FF0000"/>
                </a:solidFill>
                <a:latin typeface="Algerian" pitchFamily="82" charset="0"/>
              </a:rPr>
              <a:t>HALLOWEEN </a:t>
            </a:r>
            <a:r>
              <a:rPr lang="it-IT" sz="1100" dirty="0" smtClean="0"/>
              <a:t>   </a:t>
            </a:r>
            <a:r>
              <a:rPr lang="it-IT" sz="2800" dirty="0" smtClean="0">
                <a:solidFill>
                  <a:srgbClr val="FF0000"/>
                </a:solidFill>
                <a:latin typeface="Algerian" pitchFamily="82" charset="0"/>
              </a:rPr>
              <a:t>HOTEL</a:t>
            </a:r>
          </a:p>
          <a:p>
            <a:r>
              <a:rPr lang="it-IT" sz="1100" dirty="0" smtClean="0"/>
              <a:t>  </a:t>
            </a:r>
          </a:p>
          <a:p>
            <a:endParaRPr lang="it-IT" sz="1100" dirty="0"/>
          </a:p>
          <a:p>
            <a:r>
              <a:rPr lang="it-IT" sz="1100" dirty="0" smtClean="0"/>
              <a:t> </a:t>
            </a:r>
            <a:r>
              <a:rPr lang="it-IT" sz="1200" dirty="0" smtClean="0">
                <a:latin typeface="Algerian" pitchFamily="82" charset="0"/>
              </a:rPr>
              <a:t>Classi coinvolte : 5° a / 5 b </a:t>
            </a:r>
          </a:p>
          <a:p>
            <a:r>
              <a:rPr lang="it-IT" sz="1200" dirty="0">
                <a:latin typeface="Algerian" pitchFamily="82" charset="0"/>
              </a:rPr>
              <a:t> </a:t>
            </a:r>
            <a:r>
              <a:rPr lang="it-IT" sz="1200" dirty="0" smtClean="0">
                <a:latin typeface="Algerian" pitchFamily="82" charset="0"/>
              </a:rPr>
              <a:t>Specialista di inglese : G. Bellino</a:t>
            </a:r>
          </a:p>
          <a:p>
            <a:endParaRPr lang="it-IT" sz="1200" dirty="0" smtClean="0">
              <a:latin typeface="Algerian" pitchFamily="82" charset="0"/>
            </a:endParaRPr>
          </a:p>
          <a:p>
            <a:endParaRPr lang="it-IT" sz="1200" dirty="0">
              <a:latin typeface="Algerian" pitchFamily="82" charset="0"/>
            </a:endParaRPr>
          </a:p>
          <a:p>
            <a:endParaRPr lang="it-IT" sz="1200" dirty="0" smtClean="0">
              <a:latin typeface="Algerian" pitchFamily="82" charset="0"/>
            </a:endParaRPr>
          </a:p>
          <a:p>
            <a:endParaRPr lang="it-IT" sz="1200" dirty="0">
              <a:latin typeface="Algerian" pitchFamily="82" charset="0"/>
            </a:endParaRPr>
          </a:p>
          <a:p>
            <a:r>
              <a:rPr lang="it-IT" sz="1200" dirty="0" smtClean="0">
                <a:latin typeface="Algerian" pitchFamily="82" charset="0"/>
              </a:rPr>
              <a:t>  modalità di lavoro : </a:t>
            </a:r>
            <a:r>
              <a:rPr lang="it-IT" sz="1200" dirty="0" err="1" smtClean="0">
                <a:latin typeface="Algerian" pitchFamily="82" charset="0"/>
              </a:rPr>
              <a:t>teamwork</a:t>
            </a:r>
            <a:r>
              <a:rPr lang="it-IT" sz="1200" dirty="0" smtClean="0">
                <a:latin typeface="Algerian" pitchFamily="82" charset="0"/>
              </a:rPr>
              <a:t>  - cooperative </a:t>
            </a:r>
            <a:r>
              <a:rPr lang="it-IT" sz="1200" dirty="0" err="1" smtClean="0">
                <a:latin typeface="Algerian" pitchFamily="82" charset="0"/>
              </a:rPr>
              <a:t>learning</a:t>
            </a:r>
            <a:r>
              <a:rPr lang="it-IT" sz="1200" dirty="0" smtClean="0">
                <a:latin typeface="Algerian" pitchFamily="82" charset="0"/>
              </a:rPr>
              <a:t> – </a:t>
            </a:r>
            <a:r>
              <a:rPr lang="it-IT" sz="1200" dirty="0" err="1" smtClean="0">
                <a:latin typeface="Algerian" pitchFamily="82" charset="0"/>
              </a:rPr>
              <a:t>peer</a:t>
            </a:r>
            <a:r>
              <a:rPr lang="it-IT" sz="1200" dirty="0" smtClean="0">
                <a:latin typeface="Algerian" pitchFamily="82" charset="0"/>
              </a:rPr>
              <a:t> </a:t>
            </a:r>
            <a:r>
              <a:rPr lang="it-IT" sz="1200" dirty="0" err="1" smtClean="0">
                <a:latin typeface="Algerian" pitchFamily="82" charset="0"/>
              </a:rPr>
              <a:t>teaching</a:t>
            </a:r>
            <a:r>
              <a:rPr lang="it-IT" sz="1200" dirty="0" smtClean="0">
                <a:latin typeface="Algerian" pitchFamily="82" charset="0"/>
              </a:rPr>
              <a:t> </a:t>
            </a:r>
          </a:p>
          <a:p>
            <a:endParaRPr lang="it-IT" sz="1200" dirty="0" smtClean="0">
              <a:latin typeface="Algerian" pitchFamily="82" charset="0"/>
            </a:endParaRPr>
          </a:p>
          <a:p>
            <a:r>
              <a:rPr lang="it-IT" sz="1200" dirty="0">
                <a:latin typeface="Algerian" pitchFamily="82" charset="0"/>
              </a:rPr>
              <a:t> </a:t>
            </a:r>
            <a:r>
              <a:rPr lang="it-IT" sz="1200" dirty="0" err="1" smtClean="0">
                <a:latin typeface="Algerian" pitchFamily="82" charset="0"/>
              </a:rPr>
              <a:t>topics</a:t>
            </a:r>
            <a:r>
              <a:rPr lang="it-IT" sz="1200" dirty="0" smtClean="0">
                <a:latin typeface="Algerian" pitchFamily="82" charset="0"/>
              </a:rPr>
              <a:t> : </a:t>
            </a:r>
            <a:r>
              <a:rPr lang="it-IT" sz="1200" dirty="0" err="1" smtClean="0">
                <a:latin typeface="Algerian" pitchFamily="82" charset="0"/>
              </a:rPr>
              <a:t>furniture</a:t>
            </a:r>
            <a:r>
              <a:rPr lang="it-IT" sz="1200" dirty="0" smtClean="0">
                <a:latin typeface="Algerian" pitchFamily="82" charset="0"/>
              </a:rPr>
              <a:t>  - </a:t>
            </a:r>
            <a:r>
              <a:rPr lang="it-IT" sz="1200" dirty="0" err="1" smtClean="0">
                <a:latin typeface="Algerian" pitchFamily="82" charset="0"/>
              </a:rPr>
              <a:t>food</a:t>
            </a:r>
            <a:r>
              <a:rPr lang="it-IT" sz="1200" dirty="0" smtClean="0">
                <a:latin typeface="Algerian" pitchFamily="82" charset="0"/>
              </a:rPr>
              <a:t> – staff </a:t>
            </a:r>
          </a:p>
          <a:p>
            <a:endParaRPr lang="it-IT" sz="1200" dirty="0">
              <a:latin typeface="Algerian" pitchFamily="82" charset="0"/>
            </a:endParaRPr>
          </a:p>
          <a:p>
            <a:r>
              <a:rPr lang="it-IT" sz="1200" dirty="0" smtClean="0">
                <a:latin typeface="Algerian" pitchFamily="82" charset="0"/>
              </a:rPr>
              <a:t>  Attività :	uso del </a:t>
            </a:r>
            <a:r>
              <a:rPr lang="it-IT" sz="1200" dirty="0" smtClean="0">
                <a:latin typeface="Algerian" pitchFamily="82" charset="0"/>
              </a:rPr>
              <a:t>computer, </a:t>
            </a:r>
            <a:r>
              <a:rPr lang="it-IT" sz="1200" dirty="0" smtClean="0">
                <a:latin typeface="Algerian" pitchFamily="82" charset="0"/>
              </a:rPr>
              <a:t>della </a:t>
            </a:r>
            <a:r>
              <a:rPr lang="it-IT" sz="1200" dirty="0" err="1" smtClean="0">
                <a:latin typeface="Algerian" pitchFamily="82" charset="0"/>
              </a:rPr>
              <a:t>lim</a:t>
            </a:r>
            <a:r>
              <a:rPr lang="it-IT" sz="1200" dirty="0" smtClean="0">
                <a:latin typeface="Algerian" pitchFamily="82" charset="0"/>
              </a:rPr>
              <a:t>, </a:t>
            </a:r>
            <a:r>
              <a:rPr lang="it-IT" sz="1200" dirty="0" smtClean="0">
                <a:latin typeface="Algerian" pitchFamily="82" charset="0"/>
              </a:rPr>
              <a:t>elaborazioni di </a:t>
            </a:r>
            <a:r>
              <a:rPr lang="it-IT" sz="1200" dirty="0" smtClean="0">
                <a:latin typeface="Algerian" pitchFamily="82" charset="0"/>
              </a:rPr>
              <a:t>cartelloni, </a:t>
            </a:r>
            <a:r>
              <a:rPr lang="it-IT" sz="1200" dirty="0" smtClean="0">
                <a:latin typeface="Algerian" pitchFamily="82" charset="0"/>
              </a:rPr>
              <a:t>short</a:t>
            </a:r>
          </a:p>
          <a:p>
            <a:r>
              <a:rPr lang="it-IT" sz="1200" dirty="0">
                <a:latin typeface="Algerian" pitchFamily="82" charset="0"/>
              </a:rPr>
              <a:t> </a:t>
            </a:r>
            <a:r>
              <a:rPr lang="it-IT" sz="1200" dirty="0" smtClean="0">
                <a:latin typeface="Algerian" pitchFamily="82" charset="0"/>
              </a:rPr>
              <a:t>                       </a:t>
            </a:r>
            <a:r>
              <a:rPr lang="it-IT" sz="1200" dirty="0" err="1" smtClean="0">
                <a:latin typeface="Algerian" pitchFamily="82" charset="0"/>
              </a:rPr>
              <a:t>summary</a:t>
            </a:r>
            <a:r>
              <a:rPr lang="it-IT" sz="1200" dirty="0" smtClean="0">
                <a:latin typeface="Algerian" pitchFamily="82" charset="0"/>
              </a:rPr>
              <a:t>  </a:t>
            </a:r>
            <a:r>
              <a:rPr lang="it-IT" sz="1200" dirty="0" err="1" smtClean="0">
                <a:latin typeface="Algerian" pitchFamily="82" charset="0"/>
              </a:rPr>
              <a:t>about</a:t>
            </a:r>
            <a:r>
              <a:rPr lang="it-IT" sz="1200" dirty="0" smtClean="0">
                <a:latin typeface="Algerian" pitchFamily="82" charset="0"/>
              </a:rPr>
              <a:t> the </a:t>
            </a:r>
            <a:r>
              <a:rPr lang="it-IT" sz="1200" dirty="0" err="1" smtClean="0">
                <a:latin typeface="Algerian" pitchFamily="82" charset="0"/>
              </a:rPr>
              <a:t>objects</a:t>
            </a:r>
            <a:r>
              <a:rPr lang="it-IT" sz="1200" dirty="0" smtClean="0">
                <a:latin typeface="Algerian" pitchFamily="82" charset="0"/>
              </a:rPr>
              <a:t> </a:t>
            </a:r>
          </a:p>
          <a:p>
            <a:endParaRPr lang="it-IT" sz="1200" dirty="0">
              <a:latin typeface="Algerian" pitchFamily="82" charset="0"/>
            </a:endParaRPr>
          </a:p>
          <a:p>
            <a:r>
              <a:rPr lang="it-IT" sz="1200" dirty="0" smtClean="0">
                <a:latin typeface="Algerian" pitchFamily="82" charset="0"/>
              </a:rPr>
              <a:t>   finalità : accrescimento dell’ interagire con i </a:t>
            </a:r>
            <a:r>
              <a:rPr lang="it-IT" sz="1200" dirty="0" smtClean="0">
                <a:latin typeface="Algerian" pitchFamily="82" charset="0"/>
              </a:rPr>
              <a:t>compagni, </a:t>
            </a:r>
            <a:r>
              <a:rPr lang="it-IT" sz="1200" dirty="0" smtClean="0">
                <a:latin typeface="Algerian" pitchFamily="82" charset="0"/>
              </a:rPr>
              <a:t>consolidamento </a:t>
            </a:r>
          </a:p>
          <a:p>
            <a:r>
              <a:rPr lang="it-IT" sz="1200" dirty="0">
                <a:latin typeface="Algerian" pitchFamily="82" charset="0"/>
              </a:rPr>
              <a:t> </a:t>
            </a:r>
            <a:r>
              <a:rPr lang="it-IT" sz="1200" dirty="0" smtClean="0">
                <a:latin typeface="Algerian" pitchFamily="82" charset="0"/>
              </a:rPr>
              <a:t>                      dei </a:t>
            </a:r>
            <a:r>
              <a:rPr lang="it-IT" sz="1200" dirty="0" err="1" smtClean="0">
                <a:latin typeface="Algerian" pitchFamily="82" charset="0"/>
              </a:rPr>
              <a:t>topics</a:t>
            </a:r>
            <a:r>
              <a:rPr lang="it-IT" sz="1200" dirty="0" smtClean="0">
                <a:latin typeface="Algerian" pitchFamily="82" charset="0"/>
              </a:rPr>
              <a:t>, </a:t>
            </a:r>
            <a:r>
              <a:rPr lang="it-IT" sz="1200" dirty="0" smtClean="0">
                <a:latin typeface="Algerian" pitchFamily="82" charset="0"/>
              </a:rPr>
              <a:t>sviluppo comunicativo in lingua straniera </a:t>
            </a:r>
          </a:p>
          <a:p>
            <a:r>
              <a:rPr lang="it-IT" sz="1200" dirty="0">
                <a:latin typeface="Algerian" pitchFamily="82" charset="0"/>
              </a:rPr>
              <a:t> </a:t>
            </a:r>
            <a:r>
              <a:rPr lang="it-IT" sz="1100" dirty="0" smtClean="0"/>
              <a:t>             </a:t>
            </a:r>
            <a:endParaRPr lang="it-IT" sz="1100" dirty="0"/>
          </a:p>
        </p:txBody>
      </p:sp>
      <p:sp>
        <p:nvSpPr>
          <p:cNvPr id="4" name="Saetta 3"/>
          <p:cNvSpPr/>
          <p:nvPr/>
        </p:nvSpPr>
        <p:spPr>
          <a:xfrm>
            <a:off x="7024776" y="1021160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aetta 4"/>
          <p:cNvSpPr/>
          <p:nvPr/>
        </p:nvSpPr>
        <p:spPr>
          <a:xfrm>
            <a:off x="4067944" y="5187280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aetta 7"/>
          <p:cNvSpPr/>
          <p:nvPr/>
        </p:nvSpPr>
        <p:spPr>
          <a:xfrm>
            <a:off x="7356628" y="4725144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67544" y="91480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aetta 11"/>
          <p:cNvSpPr/>
          <p:nvPr/>
        </p:nvSpPr>
        <p:spPr>
          <a:xfrm>
            <a:off x="611560" y="4653136"/>
            <a:ext cx="914400" cy="914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TryHardNinja - Halloween at Freddy s Instrumen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61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45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V_01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8190" y="3409950"/>
            <a:ext cx="47625" cy="38100"/>
          </a:xfrm>
          <a:prstGeom prst="rect">
            <a:avLst/>
          </a:prstGeom>
        </p:spPr>
      </p:pic>
      <p:pic>
        <p:nvPicPr>
          <p:cNvPr id="4" name="SDV_019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260650"/>
            <a:ext cx="892899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755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V_018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1"/>
            <a:ext cx="8568952" cy="6120680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92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V_01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8712968" cy="6264696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1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DV_01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4"/>
            <a:ext cx="8712968" cy="6336703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96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mxp1-1.xx.fbcdn.net/l/t31.0-8/14991058_981150358673463_564732385125707431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4"/>
            <a:ext cx="8064896" cy="601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35" y="332656"/>
            <a:ext cx="47286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pertina">
  <a:themeElements>
    <a:clrScheme name="Copertin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opertin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pertin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271</TotalTime>
  <Words>413</Words>
  <Application>Microsoft Office PowerPoint</Application>
  <PresentationFormat>Presentazione su schermo (4:3)</PresentationFormat>
  <Paragraphs>50</Paragraphs>
  <Slides>13</Slides>
  <Notes>2</Notes>
  <HiddenSlides>0</HiddenSlides>
  <MMClips>9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  <vt:variant>
        <vt:lpstr>Presentazioni personalizzate</vt:lpstr>
      </vt:variant>
      <vt:variant>
        <vt:i4>1</vt:i4>
      </vt:variant>
    </vt:vector>
  </HeadingPairs>
  <TitlesOfParts>
    <vt:vector size="15" baseType="lpstr">
      <vt:lpstr>Copertina</vt:lpstr>
      <vt:lpstr>    FLIPPED CLASSROOM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And now let’ s go with the             </vt:lpstr>
      <vt:lpstr>Presentazione standard di PowerPoint</vt:lpstr>
      <vt:lpstr>Presentazione standard di PowerPoint</vt:lpstr>
      <vt:lpstr>Presentazione personalizzata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CLASSROOM</dc:title>
  <dc:creator>Computer</dc:creator>
  <cp:lastModifiedBy>b2</cp:lastModifiedBy>
  <cp:revision>26</cp:revision>
  <dcterms:created xsi:type="dcterms:W3CDTF">2016-10-21T15:32:10Z</dcterms:created>
  <dcterms:modified xsi:type="dcterms:W3CDTF">2016-11-09T08:08:57Z</dcterms:modified>
</cp:coreProperties>
</file>