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8" r:id="rId2"/>
    <p:sldId id="299" r:id="rId3"/>
    <p:sldId id="325" r:id="rId4"/>
    <p:sldId id="326" r:id="rId5"/>
    <p:sldId id="327" r:id="rId6"/>
    <p:sldId id="329" r:id="rId7"/>
    <p:sldId id="330" r:id="rId8"/>
    <p:sldId id="331" r:id="rId9"/>
    <p:sldId id="328" r:id="rId10"/>
    <p:sldId id="359" r:id="rId11"/>
    <p:sldId id="360" r:id="rId12"/>
    <p:sldId id="361" r:id="rId13"/>
    <p:sldId id="362" r:id="rId14"/>
    <p:sldId id="332" r:id="rId15"/>
    <p:sldId id="363" r:id="rId16"/>
    <p:sldId id="273" r:id="rId17"/>
    <p:sldId id="274" r:id="rId18"/>
    <p:sldId id="262" r:id="rId19"/>
    <p:sldId id="263" r:id="rId20"/>
    <p:sldId id="295" r:id="rId21"/>
    <p:sldId id="264" r:id="rId22"/>
    <p:sldId id="270" r:id="rId23"/>
    <p:sldId id="277" r:id="rId24"/>
    <p:sldId id="278" r:id="rId25"/>
    <p:sldId id="279" r:id="rId26"/>
    <p:sldId id="364" r:id="rId27"/>
    <p:sldId id="324" r:id="rId28"/>
    <p:sldId id="302" r:id="rId29"/>
    <p:sldId id="303" r:id="rId30"/>
    <p:sldId id="304" r:id="rId31"/>
    <p:sldId id="305" r:id="rId32"/>
    <p:sldId id="368" r:id="rId33"/>
    <p:sldId id="306" r:id="rId34"/>
    <p:sldId id="307" r:id="rId35"/>
    <p:sldId id="308" r:id="rId36"/>
    <p:sldId id="365" r:id="rId37"/>
    <p:sldId id="309" r:id="rId38"/>
    <p:sldId id="310" r:id="rId39"/>
    <p:sldId id="311" r:id="rId40"/>
    <p:sldId id="312" r:id="rId41"/>
    <p:sldId id="370" r:id="rId42"/>
    <p:sldId id="317" r:id="rId43"/>
    <p:sldId id="318" r:id="rId44"/>
    <p:sldId id="319" r:id="rId45"/>
    <p:sldId id="320" r:id="rId46"/>
    <p:sldId id="321" r:id="rId47"/>
    <p:sldId id="371" r:id="rId48"/>
    <p:sldId id="372" r:id="rId49"/>
    <p:sldId id="373" r:id="rId50"/>
    <p:sldId id="374" r:id="rId51"/>
    <p:sldId id="375" r:id="rId52"/>
    <p:sldId id="376" r:id="rId53"/>
    <p:sldId id="322" r:id="rId54"/>
    <p:sldId id="323" r:id="rId55"/>
  </p:sldIdLst>
  <p:sldSz cx="9144000" cy="6858000" type="screen4x3"/>
  <p:notesSz cx="6784975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CC"/>
    <a:srgbClr val="99FF66"/>
    <a:srgbClr val="0000FF"/>
    <a:srgbClr val="CCFFFF"/>
    <a:srgbClr val="CCCCFF"/>
    <a:srgbClr val="CC99FF"/>
    <a:srgbClr val="0099CC"/>
    <a:srgbClr val="0066CC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C5EE6-5242-4DA5-BD03-E1F97464D0C1}" type="datetime6">
              <a:rPr lang="it-IT" smtClean="0"/>
              <a:pPr/>
              <a:t>marzo ’16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C6B7-6B84-4F02-B205-E832668662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02516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A9E7F-BA1B-4027-8313-B57FB7D3831D}" type="datetime6">
              <a:rPr lang="it-IT" smtClean="0"/>
              <a:pPr/>
              <a:t>marzo ’16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CDA2-8A9E-4E54-B94D-64C49B9229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76917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A2-8A9E-4E54-B94D-64C49B9229F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7AD695-ACAC-4BB5-9D66-8F58156144E3}" type="datetime6">
              <a:rPr lang="it-IT" smtClean="0"/>
              <a:pPr/>
              <a:t>marzo ’16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2748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9689-1FF0-478E-94DF-DD9E122EA63A}" type="datetimeFigureOut">
              <a:rPr lang="it-IT" smtClean="0"/>
              <a:pPr/>
              <a:t>17/03/2016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-kcCeiMbLAhXH1xQKHSF6DSoQjRwIBw&amp;url=http://www.avvocatoleone.com/5420-2/&amp;bvm=bv.117218890,d.bGQ&amp;psig=AFQjCNEgdqK_Z5Rfm-TzBR7jJv7CZxcEWQ&amp;ust=14582471223255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&amp;esrc=s&amp;source=images&amp;cd=&amp;cad=rja&amp;uact=8&amp;ved=0ahUKEwj35_SCornKAhWK2hoKHUYED9QQjRwIBw&amp;url=http://it.123rf.com/clipart-vettori/omini_carta.html&amp;bvm=bv.112064104,d.ZWU&amp;psig=AFQjCNGHqC1nIQv4jDLo_xDSStGEypFHIg&amp;ust=145340916995607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it/url?sa=i&amp;rct=j&amp;q=&amp;esrc=s&amp;source=images&amp;cd=&amp;cad=rja&amp;uact=8&amp;ved=0ahUKEwjh26-aornKAhVMVhoKHXKJCqwQjRwIBw&amp;url=https://it.123rf.com/photo_8109071_piccolo-personaggio-3d-scrivere-una-carta-con-grande-penisolated-su-bianco.html&amp;bvm=bv.112064104,d.ZWU&amp;psig=AFQjCNGHqC1nIQv4jDLo_xDSStGEypFHIg&amp;ust=145340916995607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0ahUKEwjSu7rNornKAhVGqxoKHf4UBLUQjRwIBw&amp;url=http://www.movimento5stellesaonara.org/2015/09/riunione-15-settembre.html&amp;bvm=bv.112064104,d.ZWU&amp;psig=AFQjCNGV9invsWYNahJj56-qdDMCAYgBNw&amp;ust=145340953557985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it/url?sa=i&amp;rct=j&amp;q=&amp;esrc=s&amp;source=images&amp;cd=&amp;cad=rja&amp;uact=8&amp;ved=0CAcQjRw&amp;url=http://www.lasocietainclasse.it/links&amp;ei=C44zVdPwJZbxaL36gegP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9" Type="http://schemas.openxmlformats.org/officeDocument/2006/relationships/hyperlink" Target="http://www.google.it/url?sa=i&amp;rct=j&amp;q=&amp;esrc=s&amp;source=images&amp;cd=&amp;cad=rja&amp;uact=8&amp;ved=0CAcQjRw&amp;url=http://www.formazioneliguria.com/corsi-sicurezza/figure/55.html&amp;ei=lI4zVYvoAdPpaJ60gJAO&amp;psig=AFQjCNFG8k6LJCA0HLLWpLo_jezfEonL-A&amp;ust=142952857920260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it/url?sa=i&amp;rct=j&amp;q=&amp;esrc=s&amp;source=images&amp;cd=&amp;cad=rja&amp;uact=8&amp;ved=0ahUKEwjv2OnTksbLAhXKshQKHSsECwEQjRwIBw&amp;url=http://www.cure-naturali.it/salute-naturale/2811/bambini-scuola/1888/a&amp;bvm=bv.117218890,d.bGQ&amp;psig=AFQjCNEc_eaxepVUMb__ai-v3q1OaKNsSg&amp;ust=145824772201791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it/url?sa=i&amp;rct=j&amp;q=&amp;esrc=s&amp;source=images&amp;cd=&amp;cad=rja&amp;uact=8&amp;ved=0ahUKEwibyNuqisbLAhUHxxQKHYt9BcsQjRwIBw&amp;url=http://www.medicinalive.com/le-eta-della-salute/la-salute-dei-bambini/bambini-scuola-sonno/&amp;bvm=bv.117218890,d.bGQ&amp;psig=AFQjCNEc_eaxepVUMb__ai-v3q1OaKNsSg&amp;ust=145824772201791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t/url?url=http://www.bvolution.it/strategia-aziendale/organizzare-e-condurre-una-riunione-aziendale-in-modo-efficace/&amp;rct=j&amp;frm=1&amp;q=&amp;esrc=s&amp;sa=U&amp;ved=0ahUKEwiNl9qqxcfKAhVFAA8KHeZxBHgQwW4IODAR&amp;sig2=a3_M19nZ5sVh3qguntCvGQ&amp;usg=AFQjCNGQZnzNuW5Hd3vvF6pmNtD2JJdv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it/url?sa=i&amp;rct=j&amp;q=&amp;esrc=s&amp;source=images&amp;cd=&amp;ved=0ahUKEwjTu6WJk8bLAhUCaRQKHWadAwkQjRwIBw&amp;url=http://vivalascuola.studenti.it/come-parlare-ai-bimbi-di-scuola-materna-149924.html&amp;bvm=bv.117218890,d.bGQ&amp;psig=AFQjCNEc_eaxepVUMb__ai-v3q1OaKNsSg&amp;ust=145824772201791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url?sa=i&amp;rct=j&amp;q=&amp;esrc=s&amp;source=images&amp;cd=&amp;cad=rja&amp;uact=8&amp;ved=0ahUKEwi4neLik8bLAhXBVhQKHQuBABMQjRwIBw&amp;url=http://www.123rf.com/photo_19729983_business-people-in-a-meeting-at-office.html&amp;bvm=bv.117218890,bs.2,d.bGQ&amp;psig=AFQjCNH_dZpLCq69EA9JISGmTuNHtiL78Q&amp;ust=1458250174216877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t/url?sa=i&amp;rct=j&amp;q=&amp;esrc=s&amp;source=images&amp;cd=&amp;cad=rja&amp;uact=8&amp;ved=0ahUKEwjths6wl7nKAhVJExoKHUDbA98QjRwIBw&amp;url=http://www.manageronline.it/articoli/vedi/8195/gestire-una-riunione-errori-da-evitare/&amp;bvm=bv.112064104,d.ZWU&amp;psig=AFQjCNFu-YOpYzeS1Pgs6633gRCoRp1MXg&amp;ust=145340606155370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google.it/url?sa=i&amp;rct=j&amp;q=&amp;esrc=s&amp;source=images&amp;cd=&amp;cad=rja&amp;uact=8&amp;ved=0ahUKEwimvIO-uMfLAhXI6RQKHc3RCa8QjRwIBw&amp;url=http://www.projects-abroad.it/missioni-volontariato-stage/insegnamento/&amp;bvm=bv.117218890,d.bGQ&amp;psig=AFQjCNFTK4LgZKRIGEBUBbyFlyyfERk_JQ&amp;ust=1458294401598434" TargetMode="External"/><Relationship Id="rId7" Type="http://schemas.openxmlformats.org/officeDocument/2006/relationships/hyperlink" Target="http://www.google.it/url?sa=i&amp;rct=j&amp;q=&amp;esrc=s&amp;source=images&amp;cd=&amp;cad=rja&amp;uact=8&amp;ved=0ahUKEwiQiKTSuMfLAhWC0RQKHWdmD4sQjRwIBw&amp;url=http://www.projects-abroad.it/missioni-volontariato-stage/insegnamento/sudafrica/&amp;bvm=bv.117218890,d.bGQ&amp;psig=AFQjCNFTK4LgZKRIGEBUBbyFlyyfERk_JQ&amp;ust=1458294401598434" TargetMode="External"/><Relationship Id="rId2" Type="http://schemas.openxmlformats.org/officeDocument/2006/relationships/hyperlink" Target="http://www.google.it/url?sa=i&amp;rct=j&amp;q=&amp;esrc=s&amp;source=images&amp;cd=&amp;cad=rja&amp;uact=8&amp;ved=0ahUKEwijqqayuMfLAhWKtRQKHblNAPQQjRwIBw&amp;url=http://www.projects-abroad.it/missioni-volontariato-stage/insegnamento/&amp;bvm=bv.117218890,d.bGQ&amp;psig=AFQjCNFTK4LgZKRIGEBUBbyFlyyfERk_JQ&amp;ust=14582944015984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it/url?sa=i&amp;rct=j&amp;q=&amp;esrc=s&amp;source=images&amp;cd=&amp;cad=rja&amp;uact=8&amp;ved=0ahUKEwimvIO-uMfLAhXI6RQKHc3RCa8QjRwIBw&amp;url=http://linkcoordinamentouniversitario.it/piano-assunzioni-per-gli-abilitati-e-continuita-nell-abilitazione-alcuni-emendamenti-che-vanno-nella-direzione-giusta/&amp;bvm=bv.117218890,d.bGQ&amp;psig=AFQjCNFTK4LgZKRIGEBUBbyFlyyfERk_JQ&amp;ust=1458294401598434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google.it/url?sa=i&amp;rct=j&amp;q=&amp;esrc=s&amp;source=images&amp;cd=&amp;cad=rja&amp;uact=8&amp;ved=0ahUKEwie4Kn0usfLAhWBPBQKHVmCCf0QjRwIBw&amp;url=http://comune-info.net/2014/11/ucciso-rapporto-alunno-docente/&amp;bvm=bv.117218890,d.bGQ&amp;psig=AFQjCNHaQnyMOyUmNZLCZqQEdyymEjRjbg&amp;ust=1458295140791711" TargetMode="External"/><Relationship Id="rId7" Type="http://schemas.openxmlformats.org/officeDocument/2006/relationships/hyperlink" Target="http://www.google.it/url?sa=i&amp;rct=j&amp;q=&amp;esrc=s&amp;source=images&amp;cd=&amp;cad=rja&amp;uact=8&amp;ved=0ahUKEwjx6N2gu8fLAhXLwBQKHYOtBsIQjRwIBw&amp;url=http://www.mia-casa-24.it/tempi-di-consegna/&amp;bvm=bv.117218890,d.bGQ&amp;psig=AFQjCNGJvFzNSzM7A1PXEdFMS9YAu3-foQ&amp;ust=145829523824796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google.it/url?sa=i&amp;rct=j&amp;q=&amp;esrc=s&amp;source=images&amp;cd=&amp;cad=rja&amp;uact=8&amp;ved=0ahUKEwio1KWIu8fLAhVCuBQKHcLoBlkQjRwIBw&amp;url=http://www.ansa.it/web/notizie/canali/energiaeambiente/mobilita/2015/01/09/smog-due-ore-esposizione-a-fumi-diesel-cambiano-dna_1ea4624f-7c60-43c9-99a8-c769adf2a79e.html&amp;bvm=bv.117218890,d.bGQ&amp;psig=AFQjCNFuXh4JqXJrbaqXsvI3rIX2PG-cnw&amp;ust=1458295172638073" TargetMode="Externa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it/url?sa=i&amp;rct=j&amp;q=&amp;esrc=s&amp;source=images&amp;cd=&amp;cad=rja&amp;uact=8&amp;ved=0ahUKEwjb3PjcvMfLAhXDWRQKHWanCmEQjRwIBw&amp;url=http://vivalascuola.studenti.it/come-scrivere-una-lettera-formale-in-inglese-146587.html&amp;bvm=bv.117218890,d.bGQ&amp;psig=AFQjCNHniSgXQgFcammExKFSBfE94PVUpQ&amp;ust=145829563220024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it/url?sa=i&amp;rct=j&amp;q=&amp;esrc=s&amp;source=images&amp;cd=&amp;cad=rja&amp;uact=8&amp;ved=0ahUKEwigtp7omcbLAhWsbZoKHeX3AO0QjRwIBw&amp;url=http://docplayer.it/5783636-Nuove-tecnologie-e-loro-impatto-sulla-didattica-corso-per-docenti-neo-assunti-usr-lombardia-2015.html&amp;bvm=bv.116954456,d.d24&amp;psig=AFQjCNGZZgtQzCaMybS9ftfS4c8qWJEBJw&amp;ust=1458251877788068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it/url?sa=i&amp;rct=j&amp;q=&amp;esrc=s&amp;source=images&amp;cd=&amp;cad=rja&amp;uact=8&amp;ved=0ahUKEwjvt6femsbLAhXFbZoKHfh0B_UQjRwIBw&amp;url=http://www.condominioweb.com/tempo-massimo-entro-il-quale-il-verbale-dellassemblea-debba-essere-comunicato.383&amp;bvm=bv.116954456,d.d24&amp;psig=AFQjCNGtz7ilLPMzKhs0T31G69dJZ3UdOA&amp;ust=1458252106430801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it/url?sa=i&amp;rct=j&amp;q=&amp;esrc=s&amp;source=images&amp;cd=&amp;cad=rja&amp;uact=8&amp;ved=0ahUKEwin5ejmvcfLAhWCbhQKHYjCBNcQjRwIBw&amp;url=http://www.studenti.it/foto/superiori/come-scrivere-un-buon-tema/scrivi-scaletta.php&amp;bvm=bv.117218890,d.bGQ&amp;psig=AFQjCNHniSgXQgFcammExKFSBfE94PVUpQ&amp;ust=145829563220024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source=images&amp;cd=&amp;cad=rja&amp;uact=8&amp;ved=0ahUKEwjRo-6slrnKAhUEhhoKHahQDVwQjRwIBw&amp;url=http://www.northsidetoolrental.com/scaffolding/&amp;bvm=bv.112064104,d.ZWU&amp;psig=AFQjCNH-G4MHXi8r8OeIHn3owpMQTvIOOA&amp;ust=1453406241708781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rct=j&amp;q=&amp;esrc=s&amp;source=images&amp;cd=&amp;cad=rja&amp;uact=8&amp;ved=0ahUKEwih0YrWmrnKAhWB0xoKHRxPDRAQjRwIBw&amp;url=http://www.lucapropato.com/blog/gestire-riunioni-di-lavoro-errori.html&amp;psig=AFQjCNFu-YOpYzeS1Pgs6633gRCoRp1MXg&amp;ust=14534060615537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ahUKEwiUi76UqbnKAhWKOxQKHexaBlEQjRwIBw&amp;url=http://www.villaciardo.it/ricevimenti.php&amp;psig=AFQjCNF4U4XwrJ52pIhfM5XMReZI_M1q-w&amp;ust=145341126204845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31746" name="Picture 2" descr="http://www.avvocatoleone.com/wp-content/uploads/2016/01/scuola-q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271423" y="2967335"/>
            <a:ext cx="6601167" cy="258532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DOCENTE TUTOR 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 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METODOLOGIA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 TO PEER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solidFill>
            <a:schemeClr val="bg1"/>
          </a:solidFill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A.M. </a:t>
            </a:r>
            <a:r>
              <a:rPr lang="it-IT" b="1" dirty="0" err="1" smtClean="0">
                <a:solidFill>
                  <a:schemeClr val="tx1"/>
                </a:solidFill>
              </a:rPr>
              <a:t>DI</a:t>
            </a:r>
            <a:r>
              <a:rPr lang="it-IT" b="1" dirty="0" smtClean="0">
                <a:solidFill>
                  <a:schemeClr val="tx1"/>
                </a:solidFill>
              </a:rPr>
              <a:t> NOCERA 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DIRIGENTE SCOLASTICO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Tutor</a:t>
            </a:r>
          </a:p>
          <a:p>
            <a:r>
              <a:rPr lang="it-IT" dirty="0" smtClean="0"/>
              <a:t>collabora al Bilancio iniziale e finale delle competenze  e al Patto formativo.</a:t>
            </a:r>
            <a:endParaRPr lang="it-IT" dirty="0"/>
          </a:p>
        </p:txBody>
      </p:sp>
      <p:pic>
        <p:nvPicPr>
          <p:cNvPr id="51202" name="Picture 2" descr="Risultati immagini per omini scriv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2286000" cy="2000251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Tutor</a:t>
            </a:r>
          </a:p>
          <a:p>
            <a:r>
              <a:rPr lang="it-IT" dirty="0" smtClean="0"/>
              <a:t>svolge  con il neoassunto le ore del </a:t>
            </a:r>
            <a:r>
              <a:rPr lang="it-IT" i="1" dirty="0" err="1" smtClean="0"/>
              <a:t>peer</a:t>
            </a:r>
            <a:r>
              <a:rPr lang="it-IT" i="1" dirty="0" smtClean="0"/>
              <a:t> </a:t>
            </a:r>
            <a:r>
              <a:rPr lang="it-IT" i="1" dirty="0" err="1" smtClean="0"/>
              <a:t>to</a:t>
            </a:r>
            <a:r>
              <a:rPr lang="it-IT" i="1" dirty="0" smtClean="0"/>
              <a:t> </a:t>
            </a:r>
            <a:r>
              <a:rPr lang="it-IT" i="1" dirty="0" err="1" smtClean="0"/>
              <a:t>peer</a:t>
            </a:r>
            <a:r>
              <a:rPr lang="it-IT" i="1" dirty="0" smtClean="0"/>
              <a:t>.</a:t>
            </a:r>
            <a:endParaRPr lang="it-IT" i="1" dirty="0"/>
          </a:p>
        </p:txBody>
      </p:sp>
      <p:pic>
        <p:nvPicPr>
          <p:cNvPr id="52226" name="Picture 2" descr="http://previews.123rf.com/images/bezhanoff/bezhanoff1106/bezhanoff110600029/9717972-uomini-bianchi-con-lavagna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2736354" cy="2782838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Tutor</a:t>
            </a:r>
          </a:p>
          <a:p>
            <a:r>
              <a:rPr lang="it-IT" dirty="0" smtClean="0"/>
              <a:t>presenta parere motivato sulle caratteristiche dell’azione professionale del neoassunto.</a:t>
            </a:r>
            <a:endParaRPr lang="it-IT" dirty="0"/>
          </a:p>
        </p:txBody>
      </p:sp>
      <p:pic>
        <p:nvPicPr>
          <p:cNvPr id="53250" name="Picture 2" descr="http://previews.123rf.com/images/kirillm/kirillm1011/kirillm101100019/8109071-piccolo-personaggio-3d-scrivere-una-carta-con-grande-penisolated-su-bianco-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3576464" cy="2708920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Tutor</a:t>
            </a:r>
          </a:p>
          <a:p>
            <a:r>
              <a:rPr lang="it-IT" dirty="0" smtClean="0"/>
              <a:t>integra il Comitato di Valutazione in occasione del colloquio sostenuto dal neoassunto.</a:t>
            </a:r>
            <a:endParaRPr lang="it-IT" dirty="0"/>
          </a:p>
        </p:txBody>
      </p:sp>
      <p:pic>
        <p:nvPicPr>
          <p:cNvPr id="54274" name="Picture 2" descr="http://4.bp.blogspot.com/-rnwCXpvJoIc/UT32AYFV-qI/AAAAAAAAArg/mY9jd-mpNpI/s1600/omini%2Briunione%2B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3096344" cy="2323332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8E06-E37D-4587-BB02-C5D9D3ECF60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Le quattro fasi del percorso formativo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042988" y="1916113"/>
          <a:ext cx="720090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23"/>
                <a:gridCol w="1393712"/>
                <a:gridCol w="1440056"/>
                <a:gridCol w="1504264"/>
                <a:gridCol w="1303845"/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propedeutici</a:t>
                      </a:r>
                      <a:r>
                        <a:rPr lang="it-IT" sz="1800" baseline="0" dirty="0" smtClean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 osservazione</a:t>
                      </a:r>
                      <a:r>
                        <a:rPr lang="it-IT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TOTALE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20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50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2869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697" name="Picture 12" descr="https://encrypted-tbn2.gstatic.com/images?q=tbn:ANd9GcTpyo4T7wlxEk2EG99o5bx6HTFFKtFzBL5fjDwra3J6ZpSlQ6l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221163"/>
            <a:ext cx="1439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14" descr="https://encrypted-tbn1.gstatic.com/images?q=tbn:ANd9GcRttdHG5ib5-XiJJU92KxyTFMh5EDR1FdSbAHZQvpYguTzJjJ9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221163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8700" name="AutoShape 18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701" name="Picture 22" descr="http://www.edeamicis.com/WEB3/!%20%20%20%20%20%20%20%20%20aom/omi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7600" y="4251325"/>
            <a:ext cx="1438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24" descr="http://www.edeamicis.com/WEB3/!%20%20%20%20%20%20%20%20%20aom/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8925" y="4252913"/>
            <a:ext cx="15525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26" descr="https://encrypted-tbn2.gstatic.com/images?q=tbn:ANd9GcQXrecnrV7H57B2rnD2pazUoNyL_gupKglnML7XS_pUVfBw8pFuF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313" y="4221163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A.M. </a:t>
            </a:r>
            <a:r>
              <a:rPr lang="it-IT" dirty="0" err="1" smtClean="0"/>
              <a:t>DI</a:t>
            </a:r>
            <a:r>
              <a:rPr lang="it-IT" dirty="0" smtClean="0"/>
              <a:t> NOCERA</a:t>
            </a:r>
          </a:p>
          <a:p>
            <a:r>
              <a:rPr lang="it-IT" dirty="0" smtClean="0"/>
              <a:t> DIRIGENTE SCOLASTICO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330613" y="836712"/>
            <a:ext cx="6482800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 campo educativo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6082" name="Picture 2" descr="http://www.cure-naturali.it/site/image/hotspot_article_first/20103-bambini-la-scuola-%C3%A8-bel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762500" cy="30956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peer</a:t>
            </a:r>
            <a:r>
              <a:rPr lang="it-IT" dirty="0" smtClean="0"/>
              <a:t> to </a:t>
            </a:r>
            <a:r>
              <a:rPr lang="it-IT" dirty="0" err="1" smtClean="0"/>
              <a:t>peer</a:t>
            </a:r>
            <a:r>
              <a:rPr lang="it-IT" dirty="0" smtClean="0"/>
              <a:t> in campo educativo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76464"/>
          </a:xfrm>
        </p:spPr>
        <p:txBody>
          <a:bodyPr/>
          <a:lstStyle/>
          <a:p>
            <a:endParaRPr lang="it-IT" dirty="0" smtClean="0"/>
          </a:p>
          <a:p>
            <a:pPr algn="just"/>
            <a:r>
              <a:rPr lang="it-IT" dirty="0" smtClean="0"/>
              <a:t> La </a:t>
            </a:r>
            <a:r>
              <a:rPr lang="it-IT" i="1" dirty="0" smtClean="0"/>
              <a:t>Peer </a:t>
            </a:r>
            <a:r>
              <a:rPr lang="it-IT" i="1" dirty="0" err="1" smtClean="0"/>
              <a:t>Education</a:t>
            </a:r>
            <a:r>
              <a:rPr lang="it-IT" dirty="0" smtClean="0"/>
              <a:t> (letteralmente "</a:t>
            </a:r>
            <a:r>
              <a:rPr lang="it-IT" b="1" dirty="0" smtClean="0"/>
              <a:t>Educazione tra Pari</a:t>
            </a:r>
            <a:r>
              <a:rPr lang="it-IT" dirty="0" smtClean="0"/>
              <a:t>") indentifica una </a:t>
            </a:r>
            <a:r>
              <a:rPr lang="it-IT" b="1" dirty="0" smtClean="0"/>
              <a:t>strategia educativa</a:t>
            </a:r>
            <a:r>
              <a:rPr lang="it-IT" dirty="0" smtClean="0"/>
              <a:t> volta ad attivare un processo spontaneo di </a:t>
            </a:r>
            <a:r>
              <a:rPr lang="it-IT" b="1" dirty="0" smtClean="0"/>
              <a:t>passaggio di conoscenze</a:t>
            </a:r>
            <a:r>
              <a:rPr lang="it-IT" dirty="0" smtClean="0"/>
              <a:t>, di emozioni e di esperienze da parte di alcuni membri di un gruppo </a:t>
            </a:r>
            <a:r>
              <a:rPr lang="it-IT" b="1" dirty="0" smtClean="0"/>
              <a:t>ad altri membri di</a:t>
            </a:r>
            <a:r>
              <a:rPr lang="it-IT" dirty="0" smtClean="0"/>
              <a:t> </a:t>
            </a:r>
            <a:r>
              <a:rPr lang="it-IT" b="1" dirty="0" smtClean="0"/>
              <a:t>pari status.</a:t>
            </a:r>
            <a:endParaRPr lang="it-IT" dirty="0"/>
          </a:p>
        </p:txBody>
      </p:sp>
      <p:pic>
        <p:nvPicPr>
          <p:cNvPr id="27650" name="Picture 2" descr="http://cdn.medicinalive.com/wp-content/uploads/2011/09/scuola-bambini-postura-e13158554486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2195737" cy="14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 Si tratta di un intervento che mette in moto un </a:t>
            </a:r>
            <a:r>
              <a:rPr lang="it-IT" b="1" dirty="0" smtClean="0"/>
              <a:t>processo di</a:t>
            </a:r>
            <a:r>
              <a:rPr lang="it-IT" dirty="0" smtClean="0"/>
              <a:t> </a:t>
            </a:r>
            <a:r>
              <a:rPr lang="it-IT" b="1" dirty="0" smtClean="0"/>
              <a:t>comunicazione</a:t>
            </a:r>
            <a:r>
              <a:rPr lang="it-IT" dirty="0" smtClean="0"/>
              <a:t> globale, caratterizzato da un’esperienza profonda ed intensa e da un forte atteggiamento di ricerca di autenticit</a:t>
            </a:r>
            <a:r>
              <a:rPr lang="it-IT" dirty="0"/>
              <a:t>à</a:t>
            </a:r>
            <a:r>
              <a:rPr lang="it-IT" dirty="0" smtClean="0"/>
              <a:t> e di sintonia tra i soggetti coinvolti.</a:t>
            </a:r>
            <a:endParaRPr lang="it-IT" dirty="0"/>
          </a:p>
        </p:txBody>
      </p:sp>
      <p:pic>
        <p:nvPicPr>
          <p:cNvPr id="4098" name="Picture 2" descr="Risultati immagini per riuni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1"/>
            <a:ext cx="1656184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just"/>
            <a:r>
              <a:rPr lang="it-IT" dirty="0" smtClean="0"/>
              <a:t> L’attività </a:t>
            </a:r>
            <a:r>
              <a:rPr lang="it-IT" i="1" dirty="0" smtClean="0"/>
              <a:t>peer-to-peer </a:t>
            </a:r>
            <a:r>
              <a:rPr lang="it-IT" dirty="0" smtClean="0"/>
              <a:t>nell’anno di formazione e di prova  </a:t>
            </a:r>
            <a:r>
              <a:rPr lang="it-IT" dirty="0"/>
              <a:t>mira ad </a:t>
            </a:r>
            <a:r>
              <a:rPr lang="it-IT" dirty="0" smtClean="0"/>
              <a:t>accompagnare il </a:t>
            </a:r>
            <a:r>
              <a:rPr lang="it-IT" dirty="0"/>
              <a:t>docente neoassunto </a:t>
            </a:r>
            <a:r>
              <a:rPr lang="it-IT" dirty="0" smtClean="0"/>
              <a:t>mediante </a:t>
            </a:r>
            <a:r>
              <a:rPr lang="it-IT" dirty="0"/>
              <a:t>una </a:t>
            </a:r>
            <a:r>
              <a:rPr lang="it-IT" dirty="0" smtClean="0"/>
              <a:t>relazione collaborativa </a:t>
            </a:r>
            <a:r>
              <a:rPr lang="it-IT" dirty="0"/>
              <a:t>con un docente </a:t>
            </a:r>
            <a:r>
              <a:rPr lang="it-IT" dirty="0" smtClean="0"/>
              <a:t>esperto, “il tutor”, </a:t>
            </a:r>
            <a:r>
              <a:rPr lang="it-IT" dirty="0"/>
              <a:t>che </a:t>
            </a:r>
            <a:r>
              <a:rPr lang="it-IT" dirty="0" smtClean="0"/>
              <a:t>deve </a:t>
            </a:r>
            <a:r>
              <a:rPr lang="it-IT" dirty="0"/>
              <a:t>avere </a:t>
            </a:r>
            <a:r>
              <a:rPr lang="it-IT" dirty="0" smtClean="0"/>
              <a:t>le competenze </a:t>
            </a:r>
            <a:r>
              <a:rPr lang="it-IT" dirty="0"/>
              <a:t>adatte alla funzione </a:t>
            </a:r>
            <a:r>
              <a:rPr lang="it-IT" dirty="0" smtClean="0"/>
              <a:t>di </a:t>
            </a:r>
            <a:r>
              <a:rPr lang="it-IT" b="1" dirty="0" smtClean="0">
                <a:solidFill>
                  <a:srgbClr val="0070C0"/>
                </a:solidFill>
              </a:rPr>
              <a:t>accoglienza</a:t>
            </a:r>
            <a:r>
              <a:rPr lang="it-IT" dirty="0"/>
              <a:t>, </a:t>
            </a:r>
            <a:r>
              <a:rPr lang="it-IT" b="1" dirty="0">
                <a:solidFill>
                  <a:srgbClr val="0000FF"/>
                </a:solidFill>
              </a:rPr>
              <a:t>accompagnamento</a:t>
            </a:r>
            <a:r>
              <a:rPr lang="it-IT" dirty="0"/>
              <a:t>, </a:t>
            </a:r>
            <a:r>
              <a:rPr lang="it-IT" b="1" dirty="0">
                <a:solidFill>
                  <a:srgbClr val="0066CC"/>
                </a:solidFill>
              </a:rPr>
              <a:t>tutoraggio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it-IT" b="1" dirty="0" smtClean="0">
                <a:solidFill>
                  <a:srgbClr val="0099CC"/>
                </a:solidFill>
              </a:rPr>
              <a:t>supervisione </a:t>
            </a:r>
            <a:r>
              <a:rPr lang="it-IT" b="1" dirty="0">
                <a:solidFill>
                  <a:srgbClr val="0099CC"/>
                </a:solidFill>
              </a:rPr>
              <a:t>professionale</a:t>
            </a:r>
            <a:r>
              <a:rPr lang="it-IT" dirty="0"/>
              <a:t>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Il </a:t>
            </a:r>
            <a:r>
              <a:rPr lang="it-IT" sz="3200" b="1" dirty="0" err="1" smtClean="0"/>
              <a:t>peer</a:t>
            </a:r>
            <a:r>
              <a:rPr lang="it-IT" sz="3200" b="1" dirty="0" smtClean="0"/>
              <a:t> to </a:t>
            </a:r>
            <a:r>
              <a:rPr lang="it-IT" sz="3200" b="1" dirty="0" err="1" smtClean="0"/>
              <a:t>peer</a:t>
            </a:r>
            <a:r>
              <a:rPr lang="it-IT" sz="3200" b="1" dirty="0" smtClean="0"/>
              <a:t>  </a:t>
            </a:r>
            <a:br>
              <a:rPr lang="it-IT" sz="3200" b="1" dirty="0" smtClean="0"/>
            </a:br>
            <a:r>
              <a:rPr lang="it-IT" sz="3200" b="1" dirty="0" smtClean="0"/>
              <a:t>nell’anno di formazione e di prova</a:t>
            </a:r>
            <a:endParaRPr lang="it-IT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Finalità dell’osservazione reciproca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 L’attività </a:t>
            </a:r>
            <a:r>
              <a:rPr lang="it-IT" sz="2800" dirty="0"/>
              <a:t>di </a:t>
            </a:r>
            <a:r>
              <a:rPr lang="it-IT" sz="2800" dirty="0" smtClean="0"/>
              <a:t>osservazione reciproca </a:t>
            </a:r>
            <a:r>
              <a:rPr lang="it-IT" sz="2800" dirty="0"/>
              <a:t>in classe </a:t>
            </a:r>
            <a:r>
              <a:rPr lang="it-IT" sz="2800" dirty="0" smtClean="0"/>
              <a:t>(art. 9 del DM 850/2015) è finalizzata:</a:t>
            </a:r>
          </a:p>
          <a:p>
            <a:r>
              <a:rPr lang="it-IT" sz="2800" b="1" i="1" dirty="0" smtClean="0"/>
              <a:t> </a:t>
            </a:r>
            <a:r>
              <a:rPr lang="it-IT" sz="2800" b="1" i="1" dirty="0"/>
              <a:t>al </a:t>
            </a:r>
            <a:r>
              <a:rPr lang="it-IT" sz="2800" b="1" i="1" dirty="0">
                <a:solidFill>
                  <a:srgbClr val="0000FF"/>
                </a:solidFill>
              </a:rPr>
              <a:t>miglioramento</a:t>
            </a:r>
            <a:r>
              <a:rPr lang="it-IT" sz="2800" b="1" i="1" dirty="0"/>
              <a:t> delle pratiche </a:t>
            </a:r>
            <a:r>
              <a:rPr lang="it-IT" sz="2800" b="1" i="1" dirty="0" smtClean="0"/>
              <a:t>didattiche</a:t>
            </a:r>
            <a:endParaRPr lang="it-IT" sz="2800" b="1" i="1" dirty="0"/>
          </a:p>
          <a:p>
            <a:r>
              <a:rPr lang="it-IT" sz="2800" b="1" i="1" dirty="0"/>
              <a:t>alla </a:t>
            </a:r>
            <a:r>
              <a:rPr lang="it-IT" sz="2800" b="1" i="1" dirty="0">
                <a:solidFill>
                  <a:srgbClr val="0000FF"/>
                </a:solidFill>
              </a:rPr>
              <a:t>riflessione condivisa </a:t>
            </a:r>
            <a:r>
              <a:rPr lang="it-IT" sz="2800" b="1" i="1" dirty="0"/>
              <a:t>sugli aspetti salienti dell’azione di </a:t>
            </a:r>
            <a:r>
              <a:rPr lang="it-IT" sz="2800" b="1" i="1" dirty="0" smtClean="0"/>
              <a:t>insegnamento</a:t>
            </a:r>
          </a:p>
          <a:p>
            <a:r>
              <a:rPr lang="it-IT" sz="2800" b="1" i="1" dirty="0" smtClean="0"/>
              <a:t>allo </a:t>
            </a:r>
            <a:r>
              <a:rPr lang="it-IT" sz="2800" b="1" i="1" dirty="0" smtClean="0">
                <a:solidFill>
                  <a:srgbClr val="0000FF"/>
                </a:solidFill>
              </a:rPr>
              <a:t>scambio</a:t>
            </a:r>
            <a:r>
              <a:rPr lang="it-IT" sz="2800" b="1" i="1" dirty="0" smtClean="0">
                <a:solidFill>
                  <a:srgbClr val="FF0000"/>
                </a:solidFill>
              </a:rPr>
              <a:t> </a:t>
            </a:r>
            <a:r>
              <a:rPr lang="it-IT" sz="2800" b="1" i="1" dirty="0"/>
              <a:t>di esperienze </a:t>
            </a:r>
            <a:r>
              <a:rPr lang="it-IT" sz="2800" b="1" i="1" dirty="0" smtClean="0"/>
              <a:t>pregresse </a:t>
            </a:r>
          </a:p>
          <a:p>
            <a:r>
              <a:rPr lang="it-IT" sz="2800" b="1" i="1" dirty="0" smtClean="0"/>
              <a:t>alla </a:t>
            </a:r>
            <a:r>
              <a:rPr lang="it-IT" sz="2800" b="1" i="1" dirty="0">
                <a:solidFill>
                  <a:srgbClr val="0000FF"/>
                </a:solidFill>
              </a:rPr>
              <a:t>progettazione </a:t>
            </a:r>
            <a:r>
              <a:rPr lang="it-IT" sz="2800" b="1" i="1" dirty="0" smtClean="0">
                <a:solidFill>
                  <a:srgbClr val="0000FF"/>
                </a:solidFill>
              </a:rPr>
              <a:t>comune</a:t>
            </a:r>
          </a:p>
          <a:p>
            <a:r>
              <a:rPr lang="it-IT" sz="2800" b="1" i="1" dirty="0" smtClean="0"/>
              <a:t> alla messa in atto di </a:t>
            </a:r>
            <a:r>
              <a:rPr lang="it-IT" sz="2800" b="1" i="1" dirty="0">
                <a:solidFill>
                  <a:srgbClr val="0000FF"/>
                </a:solidFill>
              </a:rPr>
              <a:t>strategie didattiche condivise</a:t>
            </a:r>
            <a:r>
              <a:rPr lang="it-IT" sz="2800" b="1" i="1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54461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buNone/>
              <a:defRPr/>
            </a:pPr>
            <a:endParaRPr lang="it-IT" sz="2400" b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endParaRPr lang="it-IT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b="1" dirty="0" smtClean="0"/>
              <a:t>1. Il Tutor e le sue funzioni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endParaRPr lang="it-IT" sz="2800" b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b="1" dirty="0" smtClean="0"/>
              <a:t>2.  Il Tutor e la formazione dei docenti neo-assunti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endParaRPr lang="it-IT" sz="2800" b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b="1" dirty="0" smtClean="0"/>
              <a:t>3. Il </a:t>
            </a:r>
            <a:r>
              <a:rPr lang="it-IT" sz="2800" b="1" dirty="0" err="1" smtClean="0"/>
              <a:t>peer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peer</a:t>
            </a:r>
            <a:r>
              <a:rPr lang="it-IT" sz="2800" b="1" dirty="0" smtClean="0"/>
              <a:t>  in campo educativo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endParaRPr lang="it-IT" sz="2800" b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b="1" dirty="0" smtClean="0"/>
              <a:t>4. L’attività di tutoring nell’anno di formazione e di prova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endParaRPr lang="it-IT" sz="2800" b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b="1" dirty="0" smtClean="0"/>
              <a:t>5. Le tre fasi del </a:t>
            </a:r>
            <a:r>
              <a:rPr lang="it-IT" sz="2800" b="1" dirty="0" err="1" smtClean="0"/>
              <a:t>peer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peer</a:t>
            </a:r>
            <a:endParaRPr lang="it-IT" sz="2800" b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endParaRPr lang="it-IT" sz="2800" b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b="1" dirty="0" smtClean="0"/>
              <a:t>6. Gli strumenti:  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dirty="0" smtClean="0"/>
              <a:t>-</a:t>
            </a:r>
            <a:r>
              <a:rPr lang="it-IT" sz="2800" b="1" dirty="0" smtClean="0"/>
              <a:t>  </a:t>
            </a:r>
            <a:r>
              <a:rPr lang="it-IT" sz="2800" i="1" dirty="0" smtClean="0"/>
              <a:t>Scheda per la programmazione del </a:t>
            </a:r>
            <a:r>
              <a:rPr lang="it-IT" sz="2800" i="1" dirty="0" err="1" smtClean="0"/>
              <a:t>peer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to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peer</a:t>
            </a:r>
            <a:endParaRPr lang="it-IT" sz="2800" i="1" dirty="0" smtClean="0"/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i="1" dirty="0" smtClean="0"/>
              <a:t>-  Protocollo di osservazione reciproca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i="1" dirty="0" smtClean="0"/>
              <a:t>- </a:t>
            </a:r>
            <a:r>
              <a:rPr lang="it-IT" sz="2800" i="1" dirty="0" smtClean="0"/>
              <a:t> Scheda </a:t>
            </a:r>
            <a:r>
              <a:rPr lang="it-IT" sz="2800" i="1" dirty="0" smtClean="0"/>
              <a:t>per la registrazione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it-IT" sz="2800" i="1" dirty="0" smtClean="0"/>
              <a:t>- </a:t>
            </a:r>
            <a:r>
              <a:rPr lang="it-IT" sz="2800" i="1" dirty="0" smtClean="0"/>
              <a:t> Elementi  </a:t>
            </a:r>
            <a:r>
              <a:rPr lang="it-IT" sz="2800" i="1" dirty="0" smtClean="0"/>
              <a:t>per il rapporto finale del neoassunto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it-IT" sz="2800" b="1" dirty="0" smtClean="0"/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it-IT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511A8-3CCE-40EA-B223-4CF78A00D5EC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A.M. </a:t>
            </a:r>
            <a:r>
              <a:rPr lang="it-IT" dirty="0" err="1" smtClean="0"/>
              <a:t>DI</a:t>
            </a:r>
            <a:r>
              <a:rPr lang="it-IT" dirty="0" smtClean="0"/>
              <a:t> NOCERA </a:t>
            </a:r>
          </a:p>
          <a:p>
            <a:r>
              <a:rPr lang="it-IT" dirty="0" smtClean="0"/>
              <a:t>DIRIGENTE SCOLASTICO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604285" y="404664"/>
            <a:ext cx="3935436" cy="9233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CONTENUTI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Ambiti di osservazione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dirty="0"/>
              <a:t>L’osservazione </a:t>
            </a:r>
            <a:r>
              <a:rPr lang="it-IT" dirty="0" smtClean="0"/>
              <a:t>va focalizzata:</a:t>
            </a:r>
          </a:p>
          <a:p>
            <a:r>
              <a:rPr lang="it-IT" dirty="0" smtClean="0"/>
              <a:t> </a:t>
            </a:r>
            <a:r>
              <a:rPr lang="it-IT" dirty="0"/>
              <a:t>sulle </a:t>
            </a:r>
            <a:r>
              <a:rPr lang="it-IT" b="1" dirty="0">
                <a:solidFill>
                  <a:srgbClr val="0070C0"/>
                </a:solidFill>
              </a:rPr>
              <a:t>modalità di conduzione </a:t>
            </a:r>
            <a:r>
              <a:rPr lang="it-IT" dirty="0" smtClean="0"/>
              <a:t>delle attività </a:t>
            </a:r>
            <a:r>
              <a:rPr lang="it-IT" dirty="0"/>
              <a:t>e delle </a:t>
            </a:r>
            <a:r>
              <a:rPr lang="it-IT" dirty="0" smtClean="0"/>
              <a:t>lezioni;</a:t>
            </a:r>
          </a:p>
          <a:p>
            <a:r>
              <a:rPr lang="it-IT" dirty="0" smtClean="0"/>
              <a:t> </a:t>
            </a:r>
            <a:r>
              <a:rPr lang="it-IT" dirty="0"/>
              <a:t>sul </a:t>
            </a:r>
            <a:r>
              <a:rPr lang="it-IT" b="1" dirty="0">
                <a:solidFill>
                  <a:srgbClr val="7030A0"/>
                </a:solidFill>
              </a:rPr>
              <a:t>sostegno alle motivazioni </a:t>
            </a:r>
            <a:r>
              <a:rPr lang="it-IT" dirty="0"/>
              <a:t>degli </a:t>
            </a:r>
            <a:r>
              <a:rPr lang="it-IT" dirty="0" smtClean="0"/>
              <a:t>allievi;</a:t>
            </a:r>
          </a:p>
          <a:p>
            <a:r>
              <a:rPr lang="it-IT" dirty="0" smtClean="0"/>
              <a:t>sulla </a:t>
            </a:r>
            <a:r>
              <a:rPr lang="it-IT" b="1" dirty="0">
                <a:solidFill>
                  <a:srgbClr val="FF33CC"/>
                </a:solidFill>
              </a:rPr>
              <a:t>costruzione di </a:t>
            </a:r>
            <a:r>
              <a:rPr lang="it-IT" b="1" dirty="0" smtClean="0">
                <a:solidFill>
                  <a:srgbClr val="FF33CC"/>
                </a:solidFill>
              </a:rPr>
              <a:t>climi positivi </a:t>
            </a:r>
            <a:r>
              <a:rPr lang="it-IT" b="1" dirty="0">
                <a:solidFill>
                  <a:srgbClr val="FF33CC"/>
                </a:solidFill>
              </a:rPr>
              <a:t>e </a:t>
            </a:r>
            <a:r>
              <a:rPr lang="it-IT" b="1" dirty="0" smtClean="0">
                <a:solidFill>
                  <a:srgbClr val="FF33CC"/>
                </a:solidFill>
              </a:rPr>
              <a:t>motivanti</a:t>
            </a:r>
            <a:r>
              <a:rPr lang="it-IT" dirty="0" smtClean="0"/>
              <a:t>;</a:t>
            </a:r>
          </a:p>
          <a:p>
            <a:r>
              <a:rPr lang="it-IT" dirty="0" smtClean="0"/>
              <a:t> </a:t>
            </a:r>
            <a:r>
              <a:rPr lang="it-IT" dirty="0"/>
              <a:t>sulle </a:t>
            </a:r>
            <a:r>
              <a:rPr lang="it-IT" b="1" dirty="0">
                <a:solidFill>
                  <a:srgbClr val="CC99FF"/>
                </a:solidFill>
              </a:rPr>
              <a:t>modalità di verifica formativa</a:t>
            </a:r>
            <a:r>
              <a:rPr lang="it-IT" dirty="0">
                <a:solidFill>
                  <a:srgbClr val="CC99FF"/>
                </a:solidFill>
              </a:rPr>
              <a:t> </a:t>
            </a:r>
            <a:r>
              <a:rPr lang="it-IT" dirty="0"/>
              <a:t>degli apprendimenti.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77475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Un’occasione anche per il tutor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800" dirty="0"/>
              <a:t>Si </a:t>
            </a:r>
            <a:r>
              <a:rPr lang="it-IT" sz="2800" dirty="0" smtClean="0"/>
              <a:t>tratta, dunque, </a:t>
            </a:r>
            <a:r>
              <a:rPr lang="it-IT" sz="2800" dirty="0"/>
              <a:t>di </a:t>
            </a:r>
            <a:r>
              <a:rPr lang="it-IT" sz="2800" b="1" dirty="0">
                <a:solidFill>
                  <a:srgbClr val="0000FF"/>
                </a:solidFill>
              </a:rPr>
              <a:t>un’occasione di confronto </a:t>
            </a:r>
            <a:r>
              <a:rPr lang="it-IT" sz="2800" b="1" dirty="0" smtClean="0">
                <a:solidFill>
                  <a:srgbClr val="0000FF"/>
                </a:solidFill>
              </a:rPr>
              <a:t>e di </a:t>
            </a:r>
            <a:r>
              <a:rPr lang="it-IT" sz="2800" b="1" dirty="0">
                <a:solidFill>
                  <a:srgbClr val="0000FF"/>
                </a:solidFill>
              </a:rPr>
              <a:t>crescita comune</a:t>
            </a:r>
            <a:r>
              <a:rPr lang="it-IT" sz="2800" dirty="0"/>
              <a:t> della quale anche il tutor potrà avvantaggiarsi nel </a:t>
            </a:r>
            <a:r>
              <a:rPr lang="it-IT" sz="2800" dirty="0" smtClean="0"/>
              <a:t>confronto col </a:t>
            </a:r>
            <a:r>
              <a:rPr lang="it-IT" sz="2800" dirty="0"/>
              <a:t>docente neo assunto e con la sua eventuale esperienza come docente a </a:t>
            </a:r>
            <a:r>
              <a:rPr lang="it-IT" sz="2800" dirty="0" smtClean="0"/>
              <a:t>TD.</a:t>
            </a:r>
          </a:p>
          <a:p>
            <a:pPr algn="just"/>
            <a:r>
              <a:rPr lang="it-IT" sz="2800" dirty="0" smtClean="0"/>
              <a:t> </a:t>
            </a:r>
            <a:r>
              <a:rPr lang="it-IT" sz="2800" dirty="0"/>
              <a:t>Insomma, </a:t>
            </a:r>
            <a:r>
              <a:rPr lang="it-IT" sz="2800" dirty="0" smtClean="0"/>
              <a:t>un’occasione </a:t>
            </a:r>
            <a:r>
              <a:rPr lang="it-IT" sz="2800" dirty="0"/>
              <a:t>di riflessione </a:t>
            </a:r>
            <a:r>
              <a:rPr lang="it-IT" sz="2800" dirty="0" smtClean="0"/>
              <a:t>congiunta raramente riproducibile </a:t>
            </a:r>
            <a:r>
              <a:rPr lang="it-IT" sz="2800" dirty="0"/>
              <a:t>nel prosieguo della carriera scolastica.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BB39D-2309-4CC7-937B-57840213669D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201612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3^ FASE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6006257" y="2060575"/>
          <a:ext cx="1662087" cy="17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87"/>
              </a:tblGrid>
              <a:tr h="1280598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 osservazione in classe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397" marR="91397" marT="45718" marB="45718">
                    <a:solidFill>
                      <a:srgbClr val="99FFCC"/>
                    </a:solidFill>
                  </a:tcPr>
                </a:tc>
              </a:tr>
              <a:tr h="51935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397" marR="91397" marT="45718" marB="45718"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2458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458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4590" name="AutoShape 18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4591" name="Picture 24" descr="http://www.edeamicis.com/WEB3/!%20%20%20%20%20%20%20%20%20aom/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860" y="3789363"/>
            <a:ext cx="1841500" cy="19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179512" y="1989138"/>
            <a:ext cx="5472608" cy="4464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La fase “</a:t>
            </a:r>
            <a:r>
              <a:rPr lang="it-IT" sz="2000" dirty="0" err="1">
                <a:solidFill>
                  <a:schemeClr val="tx1"/>
                </a:solidFill>
              </a:rPr>
              <a:t>Peer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to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peer</a:t>
            </a:r>
            <a:r>
              <a:rPr lang="it-IT" sz="2000" dirty="0" smtClean="0">
                <a:solidFill>
                  <a:schemeClr val="tx1"/>
                </a:solidFill>
              </a:rPr>
              <a:t>”,</a:t>
            </a:r>
            <a:r>
              <a:rPr lang="it-IT" sz="2000" dirty="0" err="1" smtClean="0"/>
              <a:t>a</a:t>
            </a:r>
            <a:r>
              <a:rPr lang="it-IT" sz="2000" dirty="0" err="1" smtClean="0">
                <a:solidFill>
                  <a:schemeClr val="tx1"/>
                </a:solidFill>
              </a:rPr>
              <a:t>svolta</a:t>
            </a:r>
            <a:r>
              <a:rPr lang="it-IT" sz="2000" dirty="0" smtClean="0">
                <a:solidFill>
                  <a:schemeClr val="tx1"/>
                </a:solidFill>
              </a:rPr>
              <a:t> dal </a:t>
            </a:r>
            <a:r>
              <a:rPr lang="it-IT" sz="2000" b="1" dirty="0" smtClean="0">
                <a:solidFill>
                  <a:schemeClr val="tx1"/>
                </a:solidFill>
              </a:rPr>
              <a:t>docente neoassunto e dal tutor, è </a:t>
            </a:r>
            <a:r>
              <a:rPr lang="it-IT" sz="2000" dirty="0" smtClean="0">
                <a:solidFill>
                  <a:schemeClr val="tx1"/>
                </a:solidFill>
              </a:rPr>
              <a:t>finalizzata al miglioramento delle pratiche didattiche e alla riflessione condivisa su aspetti fondamentali dell’azione di insegnamento. Comprende </a:t>
            </a:r>
            <a:r>
              <a:rPr lang="it-IT" sz="2000" b="1" dirty="0">
                <a:solidFill>
                  <a:schemeClr val="tx1"/>
                </a:solidFill>
              </a:rPr>
              <a:t>10 ore </a:t>
            </a:r>
            <a:r>
              <a:rPr lang="it-IT" sz="2000" dirty="0" smtClean="0">
                <a:solidFill>
                  <a:schemeClr val="tx1"/>
                </a:solidFill>
              </a:rPr>
              <a:t>di </a:t>
            </a:r>
            <a:r>
              <a:rPr lang="it-IT" sz="2000" dirty="0">
                <a:solidFill>
                  <a:schemeClr val="tx1"/>
                </a:solidFill>
              </a:rPr>
              <a:t>pratica </a:t>
            </a:r>
            <a:r>
              <a:rPr lang="it-IT" sz="2000" dirty="0" smtClean="0">
                <a:solidFill>
                  <a:schemeClr val="tx1"/>
                </a:solidFill>
              </a:rPr>
              <a:t>didattica </a:t>
            </a:r>
            <a:r>
              <a:rPr lang="it-IT" sz="2000" dirty="0">
                <a:solidFill>
                  <a:schemeClr val="tx1"/>
                </a:solidFill>
              </a:rPr>
              <a:t>così articolate: </a:t>
            </a:r>
          </a:p>
          <a:p>
            <a:pPr>
              <a:buFontTx/>
              <a:buChar char="-"/>
              <a:defRPr/>
            </a:pPr>
            <a:r>
              <a:rPr lang="it-IT" sz="2000" b="1" dirty="0" smtClean="0">
                <a:solidFill>
                  <a:schemeClr val="tx1"/>
                </a:solidFill>
              </a:rPr>
              <a:t>3 </a:t>
            </a:r>
            <a:r>
              <a:rPr lang="it-IT" sz="2000" b="1" dirty="0">
                <a:solidFill>
                  <a:schemeClr val="tx1"/>
                </a:solidFill>
              </a:rPr>
              <a:t>ore di </a:t>
            </a:r>
            <a:r>
              <a:rPr lang="it-IT" sz="2000" b="1" dirty="0" smtClean="0">
                <a:solidFill>
                  <a:schemeClr val="tx1"/>
                </a:solidFill>
              </a:rPr>
              <a:t>progettazione condivisa</a:t>
            </a:r>
            <a:r>
              <a:rPr lang="it-IT" sz="2000" dirty="0" smtClean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  <a:defRPr/>
            </a:pPr>
            <a:r>
              <a:rPr lang="it-IT" sz="2000" b="1" dirty="0" smtClean="0">
                <a:solidFill>
                  <a:schemeClr val="tx1"/>
                </a:solidFill>
              </a:rPr>
              <a:t>4 ore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di osservazione </a:t>
            </a:r>
            <a:r>
              <a:rPr lang="it-IT" sz="2000" dirty="0" smtClean="0">
                <a:solidFill>
                  <a:schemeClr val="tx1"/>
                </a:solidFill>
              </a:rPr>
              <a:t>del neo assunto docente nella classe del tutor; </a:t>
            </a:r>
            <a:endParaRPr lang="it-IT" sz="20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it-IT" sz="2000" b="1" dirty="0">
                <a:solidFill>
                  <a:schemeClr val="tx1"/>
                </a:solidFill>
              </a:rPr>
              <a:t>4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>
                <a:solidFill>
                  <a:schemeClr val="tx1"/>
                </a:solidFill>
              </a:rPr>
              <a:t>ore di </a:t>
            </a:r>
            <a:r>
              <a:rPr lang="it-IT" sz="2000" b="1" dirty="0" smtClean="0">
                <a:solidFill>
                  <a:schemeClr val="tx1"/>
                </a:solidFill>
              </a:rPr>
              <a:t>osservazione </a:t>
            </a:r>
            <a:r>
              <a:rPr lang="it-IT" sz="2000" dirty="0">
                <a:solidFill>
                  <a:schemeClr val="tx1"/>
                </a:solidFill>
              </a:rPr>
              <a:t>del tutor nella classe del docente neoassunto;</a:t>
            </a:r>
          </a:p>
          <a:p>
            <a:pPr>
              <a:buFontTx/>
              <a:buChar char="-"/>
              <a:defRPr/>
            </a:pPr>
            <a:r>
              <a:rPr lang="it-IT" sz="2000" b="1" dirty="0">
                <a:solidFill>
                  <a:schemeClr val="tx1"/>
                </a:solidFill>
              </a:rPr>
              <a:t>1 ora di valutazione </a:t>
            </a:r>
            <a:r>
              <a:rPr lang="it-IT" sz="2000" dirty="0" smtClean="0">
                <a:solidFill>
                  <a:schemeClr val="tx1"/>
                </a:solidFill>
              </a:rPr>
              <a:t>dell´esperienza realizzata.</a:t>
            </a:r>
            <a:r>
              <a:rPr lang="it-IT" sz="2000" dirty="0" smtClean="0"/>
              <a:t>. </a:t>
            </a:r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it-IT" sz="2800" b="1" u="sng" dirty="0" smtClean="0">
                <a:solidFill>
                  <a:srgbClr val="00B050"/>
                </a:solidFill>
              </a:rPr>
              <a:t>3 ore di programmazione e sviluppo condiviso</a:t>
            </a:r>
            <a:endParaRPr lang="it-IT" sz="2800" dirty="0" smtClean="0">
              <a:solidFill>
                <a:srgbClr val="00B050"/>
              </a:solidFill>
            </a:endParaRPr>
          </a:p>
          <a:p>
            <a:pPr algn="just"/>
            <a:r>
              <a:rPr lang="it-IT" i="1" dirty="0"/>
              <a:t> </a:t>
            </a:r>
            <a:r>
              <a:rPr lang="it-IT" sz="2400" i="1" dirty="0" smtClean="0"/>
              <a:t>E’ il </a:t>
            </a:r>
            <a:r>
              <a:rPr lang="it-IT" sz="2400" i="1" dirty="0"/>
              <a:t>m</a:t>
            </a:r>
            <a:r>
              <a:rPr lang="it-IT" sz="2400" i="1" dirty="0" smtClean="0"/>
              <a:t>omento dedicato al  raccordo preventivo in cui concordare i tempi e le  modalità della presenza in classe, gli strumenti utilizzabili, le </a:t>
            </a:r>
            <a:r>
              <a:rPr lang="it-IT" sz="2400" b="1" i="1" dirty="0" smtClean="0"/>
              <a:t>forme di gestione </a:t>
            </a:r>
            <a:r>
              <a:rPr lang="it-IT" sz="2400" i="1" dirty="0" smtClean="0"/>
              <a:t>delle attività,  con particolare attenzione alle </a:t>
            </a:r>
            <a:r>
              <a:rPr lang="it-IT" sz="2400" b="1" i="1" dirty="0" smtClean="0"/>
              <a:t>modalità di coinvolgimento </a:t>
            </a:r>
            <a:r>
              <a:rPr lang="it-IT" sz="2400" i="1" dirty="0" smtClean="0"/>
              <a:t>degli alunni, alle </a:t>
            </a:r>
            <a:r>
              <a:rPr lang="it-IT" sz="2400" b="1" i="1" dirty="0" smtClean="0"/>
              <a:t>strategie per l’inclusione </a:t>
            </a:r>
            <a:r>
              <a:rPr lang="it-IT" sz="2400" i="1" dirty="0" smtClean="0"/>
              <a:t>e alla </a:t>
            </a:r>
            <a:r>
              <a:rPr lang="it-IT" sz="2400" b="1" i="1" dirty="0" smtClean="0"/>
              <a:t>scelta delle risorse didattiche.</a:t>
            </a:r>
            <a:endParaRPr lang="it-IT" sz="2400" b="1" dirty="0" smtClean="0"/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it-IT" b="1" u="sng" dirty="0" smtClean="0">
                <a:solidFill>
                  <a:srgbClr val="0070C0"/>
                </a:solidFill>
              </a:rPr>
              <a:t>4 ore di osservazione  del docente neoassunto nella classe del tutor accogliente;</a:t>
            </a:r>
            <a:endParaRPr lang="it-IT" dirty="0" smtClean="0">
              <a:solidFill>
                <a:srgbClr val="0070C0"/>
              </a:solidFill>
            </a:endParaRPr>
          </a:p>
          <a:p>
            <a:pPr lvl="0" algn="just"/>
            <a:r>
              <a:rPr lang="it-IT" b="1" u="sng" dirty="0" smtClean="0">
                <a:solidFill>
                  <a:srgbClr val="0070C0"/>
                </a:solidFill>
              </a:rPr>
              <a:t>4 ore di presenza del tutor  accogliente nella classe del docente neoassunto;</a:t>
            </a:r>
            <a:endParaRPr lang="it-IT" dirty="0" smtClean="0">
              <a:solidFill>
                <a:srgbClr val="0070C0"/>
              </a:solidFill>
            </a:endParaRPr>
          </a:p>
          <a:p>
            <a:pPr algn="just"/>
            <a:endParaRPr lang="it-IT" sz="2800" b="1" dirty="0"/>
          </a:p>
          <a:p>
            <a:pPr algn="just"/>
            <a:r>
              <a:rPr lang="it-IT" sz="2800" b="1" i="1" dirty="0" smtClean="0"/>
              <a:t> </a:t>
            </a:r>
            <a:r>
              <a:rPr lang="it-IT" sz="2800" i="1" dirty="0" smtClean="0"/>
              <a:t>L’osservazione dovrebbe consentire di cogliere priorità, stili di lavoro rilevabili in una lezione, scandita in unità temporali più ridotte, corredate da riflessioni sulla didattica per competenze e sulla valutazione formativa ed autentica, sulle dimensioni operative e collaborative richiamate nei documenti nazionali del curricolo</a:t>
            </a:r>
            <a:r>
              <a:rPr lang="it-IT" sz="2800" i="1" dirty="0"/>
              <a:t>.</a:t>
            </a:r>
            <a:endParaRPr lang="it-IT" sz="2800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b="1" u="sng" dirty="0" smtClean="0">
                <a:solidFill>
                  <a:srgbClr val="FF33CC"/>
                </a:solidFill>
              </a:rPr>
              <a:t>1 ora di valutazione dell’esperienza realizzata </a:t>
            </a:r>
            <a:endParaRPr lang="it-IT" dirty="0" smtClean="0">
              <a:solidFill>
                <a:srgbClr val="FF33CC"/>
              </a:solidFill>
            </a:endParaRPr>
          </a:p>
          <a:p>
            <a:pPr algn="just"/>
            <a:r>
              <a:rPr lang="it-IT" sz="2600" dirty="0"/>
              <a:t> </a:t>
            </a:r>
            <a:r>
              <a:rPr lang="it-IT" sz="2600" i="1" dirty="0" smtClean="0"/>
              <a:t>L’ora di valutazione è svolta tra i due docenti</a:t>
            </a:r>
            <a:r>
              <a:rPr lang="it-IT" sz="2600" i="1" dirty="0"/>
              <a:t> </a:t>
            </a:r>
            <a:r>
              <a:rPr lang="it-IT" sz="2600" i="1" dirty="0" smtClean="0"/>
              <a:t>al termine dell’osservazione reciproca.</a:t>
            </a:r>
            <a:r>
              <a:rPr lang="it-IT" sz="2600" dirty="0"/>
              <a:t> </a:t>
            </a:r>
            <a:endParaRPr lang="it-IT" sz="2600" dirty="0" smtClean="0"/>
          </a:p>
          <a:p>
            <a:pPr algn="just"/>
            <a:r>
              <a:rPr lang="it-IT" sz="2600" dirty="0" smtClean="0"/>
              <a:t>Le </a:t>
            </a:r>
            <a:r>
              <a:rPr lang="it-IT" sz="2600" dirty="0"/>
              <a:t>sequenze di osservazione sono oggetto </a:t>
            </a:r>
            <a:r>
              <a:rPr lang="it-IT" sz="2600" dirty="0" smtClean="0"/>
              <a:t>di successivo confronto, rielaborazione e valutazione con </a:t>
            </a:r>
            <a:r>
              <a:rPr lang="it-IT" sz="2600" dirty="0"/>
              <a:t>il docente </a:t>
            </a:r>
            <a:r>
              <a:rPr lang="it-IT" sz="2600" i="1" dirty="0"/>
              <a:t>tutor </a:t>
            </a:r>
            <a:r>
              <a:rPr lang="it-IT" sz="2600" dirty="0"/>
              <a:t>e sono oggetto di specifica relazione </a:t>
            </a:r>
            <a:r>
              <a:rPr lang="it-IT" sz="2600" dirty="0" smtClean="0"/>
              <a:t>del docente </a:t>
            </a:r>
            <a:r>
              <a:rPr lang="it-IT" sz="2600" dirty="0"/>
              <a:t>neo-assunto.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A.M. </a:t>
            </a:r>
            <a:r>
              <a:rPr lang="it-IT" dirty="0" err="1" smtClean="0"/>
              <a:t>DI</a:t>
            </a:r>
            <a:r>
              <a:rPr lang="it-IT" dirty="0" smtClean="0"/>
              <a:t> NOCERA</a:t>
            </a:r>
          </a:p>
          <a:p>
            <a:r>
              <a:rPr lang="it-IT" dirty="0" smtClean="0"/>
              <a:t> DIRIGENTE SCOLASTICO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874164" y="836712"/>
            <a:ext cx="5395708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tre fasi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3970" name="Picture 2" descr="http://cdn-1.vivalascuola.it/o/j/come-parlare-ai-bimbi-di-scuola-materna_805984838d73397be04bee6bfe1ec62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FASE 1</a:t>
            </a:r>
            <a:br>
              <a:rPr lang="it-IT" dirty="0" smtClean="0"/>
            </a:br>
            <a:r>
              <a:rPr lang="it-IT" sz="3600" b="1" dirty="0" smtClean="0"/>
              <a:t>PROGRAMMAZIONE E SVILUPPO CONDIVISO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68488"/>
            <a:ext cx="6400800" cy="1752600"/>
          </a:xfrm>
        </p:spPr>
        <p:txBody>
          <a:bodyPr/>
          <a:lstStyle/>
          <a:p>
            <a:r>
              <a:rPr lang="it-IT" b="1" dirty="0" smtClean="0"/>
              <a:t>Prima di iniziare l’osservazione reciproca</a:t>
            </a:r>
            <a:endParaRPr lang="it-IT" b="1" dirty="0"/>
          </a:p>
        </p:txBody>
      </p:sp>
      <p:pic>
        <p:nvPicPr>
          <p:cNvPr id="82946" name="Picture 2" descr="http://previews.123rf.com/images/chagin/chagin1305/chagin130500440/19729983-Business-people-in-a-meeting-at-office-Stock-Photo-business-advice-consult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17032"/>
            <a:ext cx="4174257" cy="271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1412776"/>
            <a:ext cx="4258816" cy="417646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 Il docente tutor e il docente neo-assunto </a:t>
            </a:r>
            <a:r>
              <a:rPr lang="it-IT" b="1" dirty="0" smtClean="0">
                <a:solidFill>
                  <a:srgbClr val="FF33CC"/>
                </a:solidFill>
              </a:rPr>
              <a:t>esaminano il bilancio iniziale delle competenze </a:t>
            </a:r>
            <a:r>
              <a:rPr lang="it-IT" dirty="0" smtClean="0"/>
              <a:t>e individuano  l’indicatore che possa essere potenziato o costruito grazie all’attività del </a:t>
            </a:r>
            <a:r>
              <a:rPr lang="it-IT" dirty="0" err="1" smtClean="0"/>
              <a:t>peer</a:t>
            </a:r>
            <a:r>
              <a:rPr lang="it-IT" dirty="0" smtClean="0"/>
              <a:t> to </a:t>
            </a:r>
            <a:r>
              <a:rPr lang="it-IT" dirty="0" err="1" smtClean="0"/>
              <a:t>peer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A</a:t>
            </a:r>
            <a:endParaRPr lang="it-IT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000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7106" name="Picture 2" descr="http://www.manageronline.it/img/resources/article_cac12f159570cf965407d80b9ae53da2984f18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4257675" cy="2381250"/>
          </a:xfrm>
          <a:prstGeom prst="rect">
            <a:avLst/>
          </a:prstGeom>
          <a:noFill/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A.M. </a:t>
            </a:r>
            <a:r>
              <a:rPr lang="it-IT" dirty="0" err="1" smtClean="0"/>
              <a:t>DI</a:t>
            </a:r>
            <a:r>
              <a:rPr lang="it-IT" dirty="0" smtClean="0"/>
              <a:t> NOCERA</a:t>
            </a:r>
          </a:p>
          <a:p>
            <a:r>
              <a:rPr lang="it-IT" dirty="0" smtClean="0"/>
              <a:t> DIRIGENTE SCOLASTICO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51803" y="2060848"/>
            <a:ext cx="8040407" cy="9233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Tutor e le sue funzioni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39341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Ai fini della scelta è necessario tenere conto, innanzitutto, delle </a:t>
            </a:r>
            <a:r>
              <a:rPr lang="it-IT" b="1" dirty="0" smtClean="0">
                <a:solidFill>
                  <a:srgbClr val="FF33CC"/>
                </a:solidFill>
              </a:rPr>
              <a:t>competenze</a:t>
            </a:r>
            <a:r>
              <a:rPr lang="it-IT" dirty="0" smtClean="0"/>
              <a:t> afferenti alla </a:t>
            </a:r>
            <a:r>
              <a:rPr lang="it-IT" b="1" dirty="0" smtClean="0">
                <a:solidFill>
                  <a:srgbClr val="FF33CC"/>
                </a:solidFill>
              </a:rPr>
              <a:t>didattica disciplinare e interdisciplinare e alla gestione della classe</a:t>
            </a:r>
            <a:r>
              <a:rPr lang="it-IT" dirty="0" smtClean="0"/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it-IT" dirty="0" smtClean="0"/>
              <a:t>(</a:t>
            </a:r>
            <a:r>
              <a:rPr lang="it-IT" sz="2400" dirty="0" smtClean="0">
                <a:solidFill>
                  <a:srgbClr val="002060"/>
                </a:solidFill>
              </a:rPr>
              <a:t>Esempio di competenza da potenziare </a:t>
            </a:r>
            <a:r>
              <a:rPr lang="it-IT" sz="2400" b="1" i="1" dirty="0" smtClean="0">
                <a:solidFill>
                  <a:srgbClr val="002060"/>
                </a:solidFill>
              </a:rPr>
              <a:t>“Attivare gli alunni nel costruire conoscenze individualmente e in gruppo attraverso la definizione di attività in situazione aperte e sfidanti che richiedano ricerca, soluzione di problemi, costruzione di progetti”</a:t>
            </a:r>
            <a:r>
              <a:rPr lang="it-IT" dirty="0" smtClean="0"/>
              <a:t>).</a:t>
            </a:r>
          </a:p>
          <a:p>
            <a:pPr algn="just"/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A</a:t>
            </a:r>
            <a:endParaRPr lang="it-IT" sz="36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41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</a:t>
            </a:r>
            <a:r>
              <a:rPr lang="it-IT" dirty="0" smtClean="0"/>
              <a:t>Il docente tutor e il docente neo-assunto </a:t>
            </a:r>
            <a:r>
              <a:rPr lang="it-IT" b="1" dirty="0" smtClean="0"/>
              <a:t>scelgono</a:t>
            </a:r>
            <a:r>
              <a:rPr lang="it-IT" dirty="0" smtClean="0"/>
              <a:t> le </a:t>
            </a:r>
            <a:r>
              <a:rPr lang="it-IT" b="1" dirty="0" smtClean="0"/>
              <a:t>situazioni di apprendimento  e gli ambiti operativi da osservare in classe</a:t>
            </a:r>
            <a:r>
              <a:rPr lang="it-IT" dirty="0" smtClean="0"/>
              <a:t> che possano contribuire alla </a:t>
            </a:r>
            <a:r>
              <a:rPr lang="it-IT" b="1" u="sng" dirty="0" smtClean="0"/>
              <a:t>strutturazione della competenza da potenziare</a:t>
            </a:r>
            <a:r>
              <a:rPr lang="it-IT" dirty="0" smtClean="0"/>
              <a:t>. 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B</a:t>
            </a:r>
            <a:endParaRPr lang="it-IT" sz="3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 Ai fini della scelta di “situazioni” e “ambiti”, si può utilizzare una </a:t>
            </a:r>
            <a:r>
              <a:rPr lang="it-IT" b="1" dirty="0" smtClean="0">
                <a:solidFill>
                  <a:srgbClr val="3333FF"/>
                </a:solidFill>
              </a:rPr>
              <a:t>breve intervista semi- strutturata </a:t>
            </a:r>
            <a:r>
              <a:rPr lang="it-IT" u="sng" dirty="0" smtClean="0">
                <a:solidFill>
                  <a:srgbClr val="3333FF"/>
                </a:solidFill>
              </a:rPr>
              <a:t>(2 domande)</a:t>
            </a:r>
            <a:r>
              <a:rPr lang="it-IT" dirty="0" smtClean="0"/>
              <a:t>,  con la quale il tutor chiede al docente neo assunto: 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187220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1. Quali sono le situazioni di apprendimento in cui ritieni di avere  maggiori difficoltà ? </a:t>
            </a:r>
          </a:p>
        </p:txBody>
      </p:sp>
      <p:sp>
        <p:nvSpPr>
          <p:cNvPr id="23554" name="AutoShape 2" descr="data:image/jpeg;base64,/9j/4AAQSkZJRgABAQAAAQABAAD/2wCEAAkGBxMSEhUUExQVFhUUGBcYFxgXGBccFxcXFxkdGBgaGBwdHCggGBolHBgYITEhJSkrLi4uFx8zODMsNygtLisBCgoKDg0OGxAQGiwkHyQsLCwsLCwsLCwsLCwsLCwsLCwsLCwsLCwsLCwsLCwsLCwsLCwsLCwsLCwsLCwsLCwsLP/AABEIAMIBAwMBIgACEQEDEQH/xAAcAAAABwEBAAAAAAAAAAAAAAAAAQIDBAYHBQj/xABGEAABAwIDBAYGCAMGBgMAAAABAAIRAyEEEjEFQVFhBiJxgZGhBxMyscHwFCNCUnKS0eFDYvEkM1OCstIVNFSTosIWJXP/xAAZAQADAQEBAAAAAAAAAAAAAAAAAQIDBAX/xAApEQACAgICAQMDBAMAAAAAAAAAAQIRAxIhMUEEE1EygZEiQnHwFCNh/9oADAMBAAIRAxEAPwCwHCM1l3bnd+qL6INz6g7Hn4p0A6Rbf2/oiLHCYi+ngLrjo6LEfRXbq1X8w/RF6ip/jP7w0/BPUQ4DrRN9O2U3nc0Dqza8GToPHf4J6oVjQo1wf+YtwNNnvTg9eP4jD20/3TjqhAmDzHCyU8wJv5o1QWNF9fc6mRvlh7rh3ajFev8AdpHsLgjY5xibCASOZSwEaIWxz8ZtmtTI/s+YHe0k/CyZ/wDlLt+HePH9F2GuISvWFLRBscUdLW76Dx89iWOltH/DqDuXYL0UDgPAI0DY5jeleH3h4/ypbelGF+878pU80mHVjfyhIODpH+Gz8oRoFoYb0jwp/ieRSxt3Cn+K1Gdm0f8ADb4Jp+xaBP8Adti3Hv39iNEFnRpVWOaHNcC1wBB4giR5IVKjWiXOaBYSSAJJgC/EkBRxQaBZtuCI0QbZRG9LQVkwsRhihlh3W0j46IPpTvP5ijQLJuRKFNc4UDBt2dY3HO1ilMoRoXfmKWg9if6pAU1AdQJ+3UFos8hKbRcIipU5y4n39yNAsmZUZpqKzO37TieZ7L/PBOuxDoiR4I0HsOtYl+qhJwLSWmTN4iItEqS/596mqCxj1clLbSTldwbaYnzOqfp0oZPGI7yd/ckFkajR8uada0X5a8uXanHQC5v2uXAmfelGmIgXO8+KQ7I+Qc/BBPCeJ8kE6CytVKzs4aBY6k9k/BOtPOezt4JstOYEEa6xO4j51SvUiWkHSeZM81uSKm8cQfKP1R5hMb/6/oUVWkHazadDpP8ARIp4cDLBPV000v8AqUwHUhzxxSa2Ha51xqL87iJRfRG8TfUcd6aRLHQ1GRzSatEOAB3EHlbjxCabhwS67j7N+BBOnkmIezfPYjlExkCB531MpRYOCAEFwGpAQq1Q0S4x/SfcD4I3UgeXZbz1HckuY2G7spEe5AhXrBxFo89EolNvotJk3P6SO/U+KclAUwjUgb+7eksc50/Zgxa50B103pxpTLqNSTlcACZ47iOHYZ/lRQrH0mo7KCb2BPheyZdRqzIeLbjfUg3trAjv5XcaxxaQ4gnSQIEaH4ooA6Tw6YmxjtsDbxS0xUw7y6W1Mt9Im0yd+tolO0aTgTJ7tb8ZRQCH4sNdlIOrRO7rGPeW/mHOHKLy4SWlvIpJoyZIHtTO8RGnblT7hZFBY164b5F4vx13ckp9dreJtNhu7dETaJEX0vJF5MzMRxRuoAxpIECRMc+1GoWPQm3tO754pbBAjXmUohFBZKwlD6sOkglzgbnLYC8TANzffZPMEnX7SVR/uG/jf8EKJ6vG5nwCzlHktMJrJh0G0e5SK9OS28CW6cpSNG8LxryslCT4+SnUdhtpBsjcTMlSMoM+Fv5Z8P2UdoM2k6fPmnKtItDZ596NRWIqa/Z8JRJZcOHkglqFlXcDI4Dx7ETGRv0HnxTWZ14zG4AmAItPxSw/UcFsMJ1MhkSSeO870o0nffMTMRu4SkU3uJMiBuvqm/Xvv1Zg7jyB+KAH6VMt1cTHYiFnE5rcO6FHfVfE5e6b6b+9EXktzRBiYPxgp2KiQ1zpJnWI5JdHMPacD3RGn7+SjescPs/Hfw7E/g6Wd0OsCTP4Um6Vgo26ObtLpEKc5KeaNXEwP6JzA7ea/LnaWZ4Ai4k6brJGPxdP1Jr5QKcxTEEkjTMYBMn51UWjim5KZLHxWcQOq4xBMEwLCRrZcSzZNjvfpYaFgqMMiCfh4byiLetO7+p/TwR1Xm9j5BNtqyAY1IHnC9CjzbCqUzNjY7uHHmn0ya8CYnW08AT8E602HwToVgQeCbTHZr3IwhVNrTu01ibx3SihBercdXeAHxlBjHC1j2zPfxKKjIbee066a35zqm6dJxa3rG2tyCRmBE9wIjmigseh3I90ed0qTwPeR8Cg4O3EDuSXNqSYcAJt1Zt4ooBYB5HyRweQ802xjwDLgTutFuaDWvvLm8rGB3T8UUFjrQeSVCbY1180coB87pxOhWKRhJalIoLOgP7mn2vP/kkMJ+e1HUMUqXPP5vKXRgNv3c5WclyWmONuIPLdp/RPhwB5GfsnUT8EkiD4jwSqxMAgXFj3/IU0FjGGcRxvBPzwRYuuS6BoPFP0XSZIIMxqO7sS6rBIM9sKqCxhtcAXbfvRJ/LzRo1CynOqxMgQBOu6/wCiVmlIexs3BJNuXHeUrKJJB18LfPkijQDT88EG+9JNMEm5PLu/fzSm0wBAsIQMbdWEEmOyb8fFNOqjTWbWSnURHdHjqmKeGaI0EEmORJUjJIeNxE71Iw7okxMiPIn4KK2k1skACdefDy9ye2RimVc4aQS0uae3I4qMrqJeNfqs43R3aAq4NzWAF1Fz6RB3ZCQPEQj2c+r1WS7O0iQ7IQBMuNvs7gNb8lxWYCtgcTW9XJp1SarOBa+5B5gz5Lv7Pq1A6m57gM+d7hAgU2tIid5zOb4LiTW9HpOf+uztVnxz4cyicQuZX23gw3N9KpAUzeKjZB4RrxtCmUvV1mtexwc1w6rmkEEHy/RewkeCx8gQjQIQRQrACk1tNY05WSgiqNmDMRfyI7tUUFiG0yaZbmi2vAR8+KW9lwQ+BpHHz7fBBtBpZBgtIjlHx7UPorcuW8D5+exFALLCdHWMREcZQa14nrAmBFtNd06fugKQtraTrrOs+KJ1El+YOI4jcdf28OZRQWKpteJktJi0AgTuSaJqT1stjFp4c+fuSn0iSTmInwHmhSpOBkvnW0dnPl5lOhWPEo2pIQlOgsWEaSEbiihWdCo0FlL8JP8A5uRFthw9yW72Kf4PiUgu9ntH7rNrkqyVmslNqCN8wN0pk+9C/EI1Cx6nUFrGZ1g/O5OFwOijMrEb/NOFztfMXT1CxwO7UE0HH73uQT1CypuzdWItvPYRp+6TSYRvm1+2eG5HSfOsDXfOhhEanWI+d36rI6BFVjpMOieUkaaeASBmiC6Te8eFuSce5IKRQwyi60vJiO+ChWoy6Q4i0WjROudGqTTqC7t0TN9BrbVKgMm9IeIqfTH03ucW0w0Mufuh09suN1cehNbLXOQ9Vzy1t/aFNjG5z+In3rPulOP9fiqtQaOdLZ+6BlbbdYBdr0W44jEOonRzHOYeDxB8w0eAS9RC4fwPHOpUadtuo1ppOdZghpn7zjlaOUzHaAuDt7CVjhq9TMAWtaWCfsU3Z3X5uA8Cuj0mw78Zhq9CjcuyuYdAHipngnxCTh9l124dtPGVA55BafV2JaTeS4RPdBXntJLa/sd2NSf6a+5n22sCamFGNFMmjmDHm1qkaXMxeZAN10vR90pp4Zhw9ckMLi6nU3AG9xuEgmeJKT6QXU6dKlh6TcS2nQeBlcKYo5sjutDb+sdBdeJknSFS9qvuwAizIPIlznH3r1sVa2jzs0WpUz0DTp6OBBabt32IGh4aFPBYXsTpli8PZlTMIa0NqS5rQ3TLfqq67G9JdMgNxLCHE2cwSCI1IJkb1rRztGgAJFdst5b77oPHgTPcuXszpRg68errNkicruq7nZ0Lq1KeYWv86jsRQuhLWFzR1t8zx/Ke9KNJ2UDNBGpG/wAbozQJB3G3HdxgoVKToADotB521nj+6KANlJwaGh1xqYF/2R1GvkluWOBmycYFEp14rFp0fp2hAIfrNfAy5c2+ZjTxN0bS+46pIjed507gniilOhDdF7j7QjeLzru7U6ilCE6ELCS4o0lydAdN7upS/wDzb+qJwkonHq0/wM8wCg8wQoa5GuhxjgCN/HuJ+ZTj3SmQ6+qD9OfG6ADKcBTLD5b+aXmToQ8xwi6CYa7kglaAq1JrdQcxFpkeFu1Iq4cOM3Bmbco1Gh0GqMPMOtGpBOn6qCa5Js9mYdpJAn9TuK5ztJdbDNcSSLxE74F/ikHBsjTdHdJN/E+KXTa51P2gXfeyx223JVGkRJJkwB7/ANUUFjNKiAzKJvPbcnjvRvpQ2RcsBIknhySHUH3+sO6LDv1Hb48gm8Wx4o1SDmd6qpA0zOynL2cE0gZiLcO+qSWgniTpJ58V0cFT+jOzsc51YT6stsGkiJvrEm6ZZtAU6TALmATwmZK52MxNRxOYkE6jTujhotaMy9//ADWrhsKxlOoDUmQW3En2i5x9q8217FBPpFxTm1DUyvqEtNN0ANYLh4I+0CIHjyVHRysvZhzx2aP1GTimdrGbUdiapfVdJOUb4DWjKAPneVZG9DhWosqXzPGaQbkEyCQbKo7F2a6viKVK49Y9rSeAJufBegvozWtDWiGtAaBwAEAeC3UeKRhKfNsxHE9Da7T1Ot2gg/EKA/YuKbM0n+/wW8HDjgkuwkpatBsjz6+nUZ7THNjiCPepeE2/Xpf3dWoz8L3DTTQrcMRgGAFz8oHEhRKuw6ZEhoIO8JW7ouuLKj0I6bYutiGUHvDw8O6zmiWwCZkROkX4rTMDT1cXOc8+0SfCBoAqDU6KFtUVKTQ14NnNsV024TaLKvrWFrmwzNSe+A43DshjqD2SQd+h3JRUpT/4W1BY3zyXMFRdrYQvZmZ7bbt5xuUgO5Jdy0gawY7YWzXByrsbweMbUpNqSBIvycNU8QqRXmX0y6HEOLYO90EHuIjvVs2PVLqLc2rRB7lz4c6yOjpz+meNWSpRhyKEF1HGHKIoIFMCY91qY1+rp/6QidYpDjZnEMb5NCXnBWb7GkOaIy+yYdog8mDxSGPsclxCZoSdygY7HxUyjRvvQ2kOMW+jqhBc9uLJEyjStFaM5ZaiyDfH9E45IWVG9hlIS4XK6R7cp4Km19QFxfOVrYkxrqbC6AJzgktss+f6UjNsO2N0vM9/VXf6P9NcPinCmfqqjjDWkyHHgDFj2ooLRPw/RXBCt671Dc85rzlB4hs5fJZd06qipj8Q5thnjtc0Brj4grZ3dUE/dBPhdYFVfncXnV0k9pufetIksiZNOaWxl4EzNt99yE2HalMcJPNMkmUarmuBYcrgbO3gzqO9btsnHivQp1d7m9b8Qs4fmBWCNcIAndB+B7itl6BGcEz8T/f+s+K0iZz6LCE40JoFPUjdNkIi7T2lSosJeMwmCBBMndHYouwcU1z6lNpllnM4gHUeKr+Mw9T6Ti2vIyGn60RMNe1wDbnUwTMJXR6uTiczIDSGiBzEHzleY88veV/J7D9NCOB18WXNyS1LqpIXpnkAlOU3JtGCgRTOm+ym0f7QHlom+8Df3fuo/QvpoyrUbQh2Zx1ItABJ9yuu1sK2tQqMeAQWkX5hYRg3nCYhrvtsdpyFj4rleKMJ7I7lmllx6M9BuSSoHR/HivQY8faEx881OK61ycLVcBygSiRVPZPYUyR5oJyz90dmicDRPvSLwI4D3JTCYWT7NELd5AJOaT4JRTYtPakAp1UtPKPCdCqLtvHhlQnOCXmGieGqsvSVs0XmSGgGY32WFUcTUq1ml7jE9wHJc+aLlSOz07UE2zctmYGu+kx7SMrhI10QXf2ZVApMDfZDQBGkCwQV+0jN5pWcNyAbKL1rfvN8QuD02239Gw/1bgH1DAIjqgCXHt3DtSbKSsidKOmdPDvNFjvrIu7KHhh4RmbLu9U/p7tEufhTU+sYcLSc1zg0F5dJe+B7EndyVUxNOYfczqeJ1JJ70Mc97qdMucSGgtbP2RJMDlJJ71UWqJmmnwdOrsVlZmeh7X3QRl7LmQVwCHMdva5p7wQfIyutsbEZGuvHBRdpODn5t5ifd8EyWbPsjawxGzRXqTJpva+LEubLCRwk371ku1MIKbZHKAY0PvWh9FGUH7H9XXeA360kB+V1nlwjfruWTVzJVQkqZUk12SMLhjUa42AbyKkf8PytcZ9kE6axf3LmNqEaEjsKXSxT2mQ4gkEG+oIhVGUUuUZnRqBvq3uZmluW/CT+y1j0e0qgwjajzDakFrLQIkF3LNAty5rFjiXEESYMEjcY0nith9HO0WDAND3AZHvbfgSHD/UtN0+iJLgtspbCog2hR/xG+KMbToX+sbbXWO7j3KW0TTD6Q/8ALvMboNrx/VVPoQ8etA0uDdXIY6g4ZC6cwO5xHfa3eqljX0sJimVHvYxrjvMTzA1Xn+ojWWM0el6aV4ZQZd6iQo7dr0HtD2VA5p0IDiD5Iv8AiVH73/i79F6CaPN1ZKRqI7alKJl3cx5P+lD/AInS4n8j/wDanaDVk9gmx0Kxr0j4AMxDqkWcB3kWPwWs09q0p1d/26n+1VT0j4ZlbDktmWw4dRw7dRwWeSmjXC2n/In0W7QnDBpMlri08gTI96vTgsJ6FbX+j4gAmGPgHt3H54ra6G0GFgPWvYdR9/JPHJULLB3ZIRVx1Xdh9yZ+mt+6/wDI/wDRD6Y0iwfy6jo9y02RlqyUxwc0OBBzNaQWkEERIIIsRzRvrtbYuE9qovTrpy6hVOHw7QHAAvcY6ua4a0aSAs5xu16pdLqjy4yfaO/3LBvk2jHg9BMqh2jhfmiqutdYLs7pXiGOtUdECxvu5rU+iHSVuKaGus4fNkBRY8awFjs2gEnuXnjH1s1Z5aLOeXQOBMgDuW49M8eKODqu3kZR2usFhVOvDweF1DfJtBVE2/ZvTzBtpMBqtpw0DI43bFoKCqmG9FLsU0VzVDPWS7LawmB4gA96CdmbSsvX0Zs+y2OxZj6W6h9exosGsgRxcb+5ao0LJvSliWvxBLRLaYFN/wCIXkeJHisV2b/JS2VDkcOfv/oiqVJY1vC6aY4k8iRPcnMP7QO6R4XWvRld8ErY9MvqNptFnHrdkrsbP6Oev6jYaWPqZ3azEBgjhqul0G2L/aHOfoB1ecq17GqYXBOFHEVWio51Sq1zrNgutJNgbb1hLI5SqJ1QxxjBuSGdq7I+hbIrUwc74EuiPbe0GOAA+KyB5W+YnE4bHUKtGlXpPNRjmgB4mYtA11hYHUbC2x9HPlbfLEJdeg5hhwgkNd/le0Oae9pB70hXP0n7HOHr4doBvhaDZ4upN9W7/SPFaGJTAtf9EZnCVQd1b/0asoFHJ7Y10EjzWleijbFINdhrNe4l4/mIABHbAnxQmHg0EsCUKTeCJ4S0MRH2oyt6ip9HyirlOWRYdnONOawXaVN5qF1RznvN3OcSTPMlehA/K1x4AnwuvPeOx7qjnOaLEm53kqJWb4mqdmp+jzpNQdQp4Z5y1RmDZFnAmbHjfRXV7F5vwePfTe128EEdoXoTZO0W4ihTrN0e0HsO8eKasmdPlEptMBCAiLkCmZjjQFG21RDqRB0IIPenpQqUszS2UDPOWLble5o+y4jtgwtj6HdIWPo03xmdAY/SbA3A1gEx3rhekzYtOlQLqdMZ8wLngQYOsxrdUPo1TrfSaYoDNUF7zljeXcGqejRvY9EUHgtBBmd/FHRaBpz8SuNsnHZQ1tRwLzuHmQNwldwiBKcZKStGbi06ZiHpKqf/AGNTsZ5C6q+IMiVfekuzBXZicS672tAHItdLj8FnzKwykcQFniyrIuDfNheKr8jbBJV49H7XfS6G4SR2yCfcFRmvgrRfRM3PiXVXexh6bnOdubNh32J/ylbeDA7Hpj2hkZRoz7Zc93Y2w8z5LLtmtDngExJXX6V7cdtLF5wMrYDGNJ0aJN+ZkrlUKWV+V1iD7lBqj0l0XcRhKIcZIYAe5BMbDzMw9JrvaDGz2kSfegkQ2FTasZ+iPxmIqsZSqVA57nS0WAJMucTAA5kwo20ummOrZgaxa132aYDRHC1/Nc3D9JcZSEU8TWaB9nOS0dxsoqzojLXs6mM6FOYS0F7jeMlN7m6xchpXW2F0RphsV6dR3AhtVsd0X71Va3SrHO1xVfuqOHuIUY7exf8A1Nf/ALtT9UOM/khyhdpG5bK2XQaAGl7SBAzA90y0LHun9SqcdVbVblNM5Wj+QXa4cnTm71zhtzFf9TX/AO6/9VFxOJfUMvc55iJeS4xwk3ThBLmiZTbVWMsfBkWI0KexlQOh28jrdo396SwNOoPcnKtCWy37Mzxg6du+60Ip0HssZXtqObLKbmuI3Ogzl74XS6R9Jq2OqmpXIJghjW2ZTHBoPE6k3Kh45nq6TGb3HM7wsFzgmSHuTlF72Oa5pLXNIII1BFwUynPWWQI3Tob0ibjaIzECsy1RvMfabyPku+9srHvRrtBzcY1gBOcFp4ARmk9481sSYCw0OBadHAg94hYLtrBtovdRa6RTcWzxg6rcq2JFNr3H7DXP7miVge0MRmc5ziJcSTxk3NlnI6MPCbZFDQQZ0WteiZ7voTg7RtV2XsIaT5krIGngVu3QvCeqwVJu8yT2zHwTRMurO5KEpMyjAVGQBZLDk0+sBqQOZS9UBRF2vs9tam4ETIIIVQwGBpbJw9Wq/rOPi4TDGD495V7plcLpp0fGLolsxFxG5w0WeWG6ovHPUx+h0jrsrnFEg1Hm4i2X7o+6Ny1Doh0/o1GOdiXtpZNWk/Z4i0uN9AsfxmHdTeWPEFhII5j4KPEn5hNKuipIvW0NvUaz69JrnNoVakzoXCZjkCbqu9JNjeqfmpXpuuI3LkVn8FoPR7pVs5tBlPEUXF4FzlkTyusVjcJXH8HRLNHJHWa66ZQNm4B9eqyjTEvqODRNhfeTuA1J5K57b2vRweEfs7BOc9znn6VX0Dy2xbT/AJJEdg3yu6ytsbEENFQUml0nVhdyJI05Kl9McLh6GLqMwjpow0tMyJLQTBOomVum2crikzg02FpBEg7lofRPYgxb6VasAynhvrKzjYHKAWg9rh4AqobPIrsfTd7YjIe+6uPTOt9FwtHC0yQajWuq39oxYEDsUylRcYqjqY/0nsFRwZRDmgwHFxBI4xFkFQqGBcWgwT3oKbK0RyKllHJS6lWU3K0SIlIIlCUUokzOxUoSkoICxRKk4OqA5s+zIns0PlKiKTs+m11Wm15hrntDjwaXAE+EoY4t2T+kkFzHNuC0X+e9cZTMW+HOZo0OcAL2gqIQnd8kyVOgkEEYQItnQGvkxOGDSAX1Tm4xlIHctqJWAdFq0YzDnWKjbdpi3it93osqnVla9I2PdRwbshAdVIpyfum7j4N81ipcO08StI9Le02uNLDs6z2S94F8uYDKDzIv3jis6NBzbwCPFSVzQKQuCLwQba25LfOi+LFbCU3N4EHtm6wfD0hVMN6j93B36Fax6LcRV+j1GVGxkeIPEkXnwHijyV+0tWPxQo03PcCQ2NN8mPiuczpOIzGg8D8Q9wC7LmteMrgC06hVXaOzHUHhjSfVVCQ0ncfuu8LKZX4FFLydrB7QpVqdNweASJI1PCDbkp1XGNbTzNh2UiYMWdv8R5rH9q7OxLXdQCASBAnfvvKsPRHZ1doqmpE9UCLjjqsozl5O/PhwU3GT/HH5su42g4m1Mab3R8E9T2i4mPViT/N+y41Ck8El0efkl0nOBIBEGI18jELTc86jPfStQDMU2wBewOIBneQPnkqSSrN6RsSX414P2GsZ5Zv/AGVXzK0U2EUtzZNkklAOhMgcpBdbGhr/AFRbBHq2tN+ZnvC5NJ4m6m0dmsdpWaOR1SZafBbvRz0cNTHU3OjLSJdUnQgA5fF0eab9IeCrfSX1XQWACCDOUNimLajQH/Mrd6PsEDSqVHEuDiADmInKL6G+sdyk7X2U0jiKoqB19OrO/s8ljkk4rY3xRUp62ZZQxnVGnh+6JL9S1stjQkeaCN4le1IrsIpSnRzSqVMvcGsaXOOgAknsA1W5xjaOF0auwsS32qL29oj3pqpsys3VhHgiwohwgprdkVz9g+Lf1T9Lo9WJg5G/icPhKLQUzmASgN6smH6IF2tdg7GuOngk4vo5RpXqYlw5ihUI8ZhTsh0yvV6mYlx1OvbxTavGxugrcUzPSqVchkCo6m1rJGtnPDnCbS2Up/o0rNa4mtSzAGGtzGTwkgR23TTQmm3ZRUYXcZ0PxpmKDrc2fquvsL0c4usSarRRYLy4jMeQAPvhUTRYfR90IAbRxlR5zmXtpwIANmknXS/gu9tTp1gsO5zC81HskFtNpIzDcXWHK0wq50/6YPosGEoM9V1QHPBuGiwayDYEC5PGOazei7qniLiwvxUlr4ZKxFZ+Iqvq5/rHuLoki5vAPlHJPYXEZndYQfZdaDO6eHBM0CKgIMBxEsd/MPsn4dyconMwvPtCA7ncQUmax74E4bBvOJ9XTBLySGgakkWHiVt/R3ZP0TDtpE5n6vPF0AW5AADuVK9Gmz8+Kq4k+yxga0/zP18Gg/mWhPqosT44F50t+V7S12h8RwI5qK4pdNylsSRV+kGw61Mh7MVyazJ1jFzcG8DkqtQ2xtB2X1frSKmhD4brF4G7mr50ncB6pwBLqWeoANXCILecgnvAXE6K1P7JUjVrnlp/lqHO0j80dyOBu2QqeG2s5sivfh61/wDsXYodGcdVY0t2i5s6jK+Qd4P1idxW3KNBzg4kGmwPIj2mmR1eJkacwunhdu4cZ3tqDq0hUfwDTZpO4GbQmuSWqZm+1KNKgGhzBisZiC58vzFrWFxFPqzcuAm5sn8NgKbGziWUMwjqU6MuPaZjyT+0MDVNeq+m0TLKLHFwGSlTYA4t3yXAweXNRqWBqkloyGP5hPfdLkbJDjs4R9Q88fqQP/VRX0cAT/y1Yjj7Pz+yfOzK8wAJ5OPvXTodEsW9mdrAQZ+2JseEppN9Eul2cGrV2W2AcNWHEzp3EG6TtnZtJtH6RhH06lPR7XUqfrac2BdaHMJgZhoTBAlS9odDcUZmnl5nN+kKBg9kPwweKjgWkOaWiYhwhwM9xtvAKG3FcjS2fBpHQXFirgKLgxrAMzYbOXquIm5Jv71M2/hHHDlw+wQWjiLh88g096z3ZeOxppso4RlRrGTLiMlMEkk3I5811I2y3+PSd/KYPdJZ8Vm3sqZrFaNNMh4CjmYDlbcu3D7xQXIdS2i0kepIuTADSLmbdbS6C5fZn8r8nb/kYv6inH2u9Xb0WiKmMcPaZhahad7TIu07j2IIL0H0eZ5Kjjarnul7i4mbuJJ1O8q+9HsJTFOcjJjXKJ38kEFnLovyTahhgiy5Nau77zvEoIKENnP2niH5D1na8TxSOiWJe+qxrnOc06tJJae42QQVREzZsgayi1oDWik2GgQBpuFky8a9vxKCCpjRwjVcM8OI7CVmXSnatf1hb66rlO7O6PCUaCqJGQrjktug7UEFRHkl7MHWPItj8yeb/G/EP9SCCXk3h9KNS6DW2ewi0uqzFp1146Bd6eqEEFmTLsU3VNOP1jRyQQUsYz0i/hdp+CoewqhGLxTQTlg9WbajdoggrQM5/S9xOIpfgP8ArK5bnkU6gBIBIBA0IznUIIKvBnLstnRp59XWMmde+ApLbMBFiTcjU338UEELpj/ciLjKzgbOItuJWkdFHk4GgSSSS++/+8cggtPTfUxZ/pOrTeZNzoVn3S3HVW1KmWo8QLQ5wjsvZBBaep+lGeHsc6P4h76TS9znHi4kndvK67jYokF5r7Z1LoiueeJQQQUD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12925"/>
            <a:ext cx="5057775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8" name="Picture 6" descr="http://www.projects-abroad.it/_photos/missioni-volontariato-stage/insegnamento/messico/volontaria-classe-alunni-messico.1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2646015" cy="1983265"/>
          </a:xfrm>
          <a:prstGeom prst="rect">
            <a:avLst/>
          </a:prstGeom>
          <a:noFill/>
        </p:spPr>
      </p:pic>
      <p:pic>
        <p:nvPicPr>
          <p:cNvPr id="23560" name="Picture 8" descr="http://linkcoordinamentouniversitario.it/wp-content/uploads/2015/06/inseg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2779116" cy="1878683"/>
          </a:xfrm>
          <a:prstGeom prst="rect">
            <a:avLst/>
          </a:prstGeom>
          <a:noFill/>
        </p:spPr>
      </p:pic>
      <p:pic>
        <p:nvPicPr>
          <p:cNvPr id="23562" name="Picture 10" descr="http://www.projects-abroad.it/_photos/missioni-volontariato-stage/insegnamento/sudafrica/volontaria-bambina-insegnamento-sudafrica.12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581128"/>
            <a:ext cx="2753519" cy="2063843"/>
          </a:xfrm>
          <a:prstGeom prst="rect">
            <a:avLst/>
          </a:prstGeom>
          <a:noFill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88640"/>
            <a:ext cx="2520280" cy="18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 di situazioni di apprendimento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b="1" dirty="0" smtClean="0">
                <a:solidFill>
                  <a:schemeClr val="bg1"/>
                </a:solidFill>
              </a:rPr>
              <a:t>1.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bg1"/>
                </a:solidFill>
              </a:rPr>
              <a:t>Spiegazione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2. Conversazione/discussione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3. Ricerca di gruppo disciplinare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4. Unità didattica trasversale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5. Insegnamento/apprendimento cooperativo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6. Osservazione/Valutazione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2492895"/>
            <a:ext cx="8229600" cy="18722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b="1" dirty="0" smtClean="0"/>
              <a:t>2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quale ambito operativo senti il bisogno di ricevere supporto dal tutor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414154" cy="17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ttp://comune-info.net/wp-content/uploads/2014/11/te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2843808" cy="1899554"/>
          </a:xfrm>
          <a:prstGeom prst="rect">
            <a:avLst/>
          </a:prstGeom>
          <a:noFill/>
        </p:spPr>
      </p:pic>
      <p:pic>
        <p:nvPicPr>
          <p:cNvPr id="21509" name="Picture 5" descr="http://www.ansa.it/webimages/foto_large/2009/3/13/65c7346512deb185d00ecefa91778b3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509120"/>
            <a:ext cx="2742261" cy="1846734"/>
          </a:xfrm>
          <a:prstGeom prst="rect">
            <a:avLst/>
          </a:prstGeom>
          <a:noFill/>
        </p:spPr>
      </p:pic>
      <p:pic>
        <p:nvPicPr>
          <p:cNvPr id="21511" name="Picture 7" descr="http://www.mia-casa-24.it/wp-content/uploads/2016/02/Tempi-di-consegn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558200"/>
            <a:ext cx="2670448" cy="178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rgbClr val="99FF66"/>
          </a:solidFill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it-IT" b="1" dirty="0" smtClean="0"/>
          </a:p>
          <a:p>
            <a:pPr algn="just">
              <a:buFontTx/>
              <a:buChar char="-"/>
            </a:pPr>
            <a:r>
              <a:rPr lang="it-IT" b="1" dirty="0" smtClean="0"/>
              <a:t>progettuale</a:t>
            </a:r>
          </a:p>
          <a:p>
            <a:pPr algn="just">
              <a:buFontTx/>
              <a:buChar char="-"/>
            </a:pPr>
            <a:r>
              <a:rPr lang="it-IT" b="1" dirty="0" smtClean="0"/>
              <a:t>metodologico</a:t>
            </a:r>
          </a:p>
          <a:p>
            <a:pPr algn="just">
              <a:buFontTx/>
              <a:buChar char="-"/>
            </a:pPr>
            <a:r>
              <a:rPr lang="it-IT" b="1" dirty="0" smtClean="0"/>
              <a:t>organizzativo</a:t>
            </a:r>
          </a:p>
          <a:p>
            <a:pPr algn="just">
              <a:buFontTx/>
              <a:buChar char="-"/>
            </a:pPr>
            <a:r>
              <a:rPr lang="it-IT" b="1" dirty="0" smtClean="0"/>
              <a:t>relazionale</a:t>
            </a:r>
          </a:p>
          <a:p>
            <a:pPr algn="just">
              <a:buFontTx/>
              <a:buChar char="-"/>
            </a:pPr>
            <a:r>
              <a:rPr lang="it-IT" b="1" dirty="0" smtClean="0"/>
              <a:t>motivazionale</a:t>
            </a:r>
          </a:p>
          <a:p>
            <a:pPr algn="just">
              <a:buFontTx/>
              <a:buChar char="-"/>
            </a:pPr>
            <a:r>
              <a:rPr lang="it-IT" b="1" dirty="0" smtClean="0"/>
              <a:t> valutativo</a:t>
            </a:r>
          </a:p>
          <a:p>
            <a:pPr algn="just"/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Esempi di ambiti operativi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Dopo aver definito </a:t>
            </a:r>
          </a:p>
          <a:p>
            <a:pPr algn="just"/>
            <a:r>
              <a:rPr lang="it-IT" dirty="0" smtClean="0"/>
              <a:t>le </a:t>
            </a:r>
            <a:r>
              <a:rPr lang="it-IT" b="1" dirty="0" smtClean="0">
                <a:solidFill>
                  <a:srgbClr val="3333FF"/>
                </a:solidFill>
              </a:rPr>
              <a:t>situazioni di apprendimento da osservare</a:t>
            </a:r>
            <a:r>
              <a:rPr lang="it-IT" dirty="0" smtClean="0">
                <a:solidFill>
                  <a:srgbClr val="3333FF"/>
                </a:solidFill>
              </a:rPr>
              <a:t> </a:t>
            </a:r>
            <a:r>
              <a:rPr lang="it-IT" dirty="0" smtClean="0"/>
              <a:t>e</a:t>
            </a:r>
          </a:p>
          <a:p>
            <a:pPr algn="just"/>
            <a:r>
              <a:rPr lang="it-IT" dirty="0" smtClean="0"/>
              <a:t> l’</a:t>
            </a:r>
            <a:r>
              <a:rPr lang="it-IT" b="1" dirty="0" smtClean="0">
                <a:solidFill>
                  <a:srgbClr val="00B050"/>
                </a:solidFill>
              </a:rPr>
              <a:t>ambito operativo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da supportare</a:t>
            </a:r>
          </a:p>
          <a:p>
            <a:pPr algn="just">
              <a:buNone/>
            </a:pPr>
            <a:r>
              <a:rPr lang="it-IT" dirty="0" smtClean="0"/>
              <a:t>  occorre definire </a:t>
            </a:r>
          </a:p>
          <a:p>
            <a:pPr algn="just"/>
            <a:r>
              <a:rPr lang="it-IT" dirty="0" smtClean="0"/>
              <a:t>i </a:t>
            </a:r>
            <a:r>
              <a:rPr lang="it-IT" b="1" dirty="0" smtClean="0">
                <a:solidFill>
                  <a:srgbClr val="FF0000"/>
                </a:solidFill>
              </a:rPr>
              <a:t>tempi </a:t>
            </a:r>
            <a:r>
              <a:rPr lang="it-IT" dirty="0" smtClean="0"/>
              <a:t>e</a:t>
            </a:r>
          </a:p>
          <a:p>
            <a:pPr algn="just"/>
            <a:r>
              <a:rPr lang="it-IT" dirty="0" smtClean="0"/>
              <a:t> le </a:t>
            </a:r>
            <a:r>
              <a:rPr lang="it-IT" b="1" dirty="0" smtClean="0">
                <a:solidFill>
                  <a:srgbClr val="FF33CC"/>
                </a:solidFill>
              </a:rPr>
              <a:t>modalità di osservazione</a:t>
            </a:r>
            <a:r>
              <a:rPr lang="it-IT" b="1" dirty="0" smtClean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B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 </a:t>
            </a:r>
            <a:r>
              <a:rPr lang="it-IT" b="1" dirty="0" smtClean="0">
                <a:solidFill>
                  <a:srgbClr val="FF0000"/>
                </a:solidFill>
              </a:rPr>
              <a:t>tempi</a:t>
            </a:r>
            <a:r>
              <a:rPr lang="it-IT" dirty="0" smtClean="0"/>
              <a:t>:</a:t>
            </a:r>
          </a:p>
          <a:p>
            <a:r>
              <a:rPr lang="it-IT" dirty="0" smtClean="0"/>
              <a:t>È possibile, ad esempio, prevedere sequenze di momenti osservativi a ruoli alternati della durata di  un’ora ognuno.</a:t>
            </a:r>
          </a:p>
          <a:p>
            <a:endParaRPr lang="it-IT" dirty="0" smtClean="0"/>
          </a:p>
          <a:p>
            <a:r>
              <a:rPr lang="it-IT" dirty="0" smtClean="0"/>
              <a:t>Le </a:t>
            </a:r>
            <a:r>
              <a:rPr lang="it-IT" b="1" dirty="0" smtClean="0">
                <a:solidFill>
                  <a:srgbClr val="FF66CC"/>
                </a:solidFill>
              </a:rPr>
              <a:t>modalità</a:t>
            </a:r>
            <a:r>
              <a:rPr lang="it-IT" dirty="0" smtClean="0"/>
              <a:t>:</a:t>
            </a:r>
          </a:p>
          <a:p>
            <a:r>
              <a:rPr lang="it-IT" dirty="0" smtClean="0"/>
              <a:t>È opportuno definire una sorta di </a:t>
            </a:r>
            <a:r>
              <a:rPr lang="it-IT" b="1" dirty="0" smtClean="0">
                <a:solidFill>
                  <a:srgbClr val="FF33CC"/>
                </a:solidFill>
              </a:rPr>
              <a:t>protocollo di osservazione</a:t>
            </a:r>
            <a:r>
              <a:rPr lang="it-IT" dirty="0" smtClean="0">
                <a:solidFill>
                  <a:srgbClr val="FF33CC"/>
                </a:solidFill>
              </a:rPr>
              <a:t> </a:t>
            </a:r>
            <a:r>
              <a:rPr lang="it-IT" dirty="0" smtClean="0"/>
              <a:t>in cui tutor e neo assunto concordino:</a:t>
            </a:r>
          </a:p>
          <a:p>
            <a:r>
              <a:rPr lang="it-IT" i="1" dirty="0" smtClean="0"/>
              <a:t>cosa fa l’osservatore </a:t>
            </a:r>
          </a:p>
          <a:p>
            <a:r>
              <a:rPr lang="it-IT" i="1" dirty="0" smtClean="0"/>
              <a:t>quali strumenti usa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Il protocollo osservativo è uno strumento utilizzato principalmente da </a:t>
            </a:r>
            <a:r>
              <a:rPr lang="it-IT" b="1" dirty="0" smtClean="0"/>
              <a:t>figure professionali</a:t>
            </a:r>
            <a:r>
              <a:rPr lang="it-IT" dirty="0" smtClean="0"/>
              <a:t> quali: pedagogisti, psicologi ed </a:t>
            </a:r>
            <a:r>
              <a:rPr lang="it-IT" b="1" dirty="0" smtClean="0"/>
              <a:t>etologi</a:t>
            </a:r>
            <a:r>
              <a:rPr lang="it-IT" dirty="0" smtClean="0"/>
              <a:t>, ma è di </a:t>
            </a:r>
            <a:r>
              <a:rPr lang="it-IT" b="1" dirty="0" smtClean="0"/>
              <a:t>grande aiuto</a:t>
            </a:r>
            <a:r>
              <a:rPr lang="it-IT" dirty="0" smtClean="0"/>
              <a:t> anche per i docenti, in quanto consente di osservare in </a:t>
            </a:r>
            <a:r>
              <a:rPr lang="it-IT" b="1" dirty="0" smtClean="0"/>
              <a:t>modo obiettivo</a:t>
            </a:r>
            <a:r>
              <a:rPr lang="it-IT" dirty="0" smtClean="0"/>
              <a:t> il proprio lavoro e alcuni comportamenti dei propri alunni. </a:t>
            </a:r>
          </a:p>
          <a:p>
            <a:pPr algn="just"/>
            <a:r>
              <a:rPr lang="it-IT" dirty="0" smtClean="0"/>
              <a:t>Nel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r>
              <a:rPr lang="it-IT" dirty="0" smtClean="0"/>
              <a:t> il protocollo consentirà di focalizzare l’attenzione su alcuni aspetti condivisi.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Il Protocollo di osservazione reciproca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 Il termine “tutor” compare, per la prima volta in un documento del settore educativo, nel </a:t>
            </a:r>
            <a:r>
              <a:rPr lang="it-IT" i="1" dirty="0" smtClean="0"/>
              <a:t>Thesaurus Europeo dell’Educazione, </a:t>
            </a:r>
            <a:r>
              <a:rPr lang="it-IT" dirty="0" smtClean="0"/>
              <a:t>pubblicato da </a:t>
            </a:r>
            <a:r>
              <a:rPr lang="it-IT" i="1" dirty="0" err="1" smtClean="0"/>
              <a:t>Eurydice</a:t>
            </a:r>
            <a:r>
              <a:rPr lang="it-IT" dirty="0" smtClean="0"/>
              <a:t> del 1991 (strumento documentario multilingue sull’istruzione in Europa). Nel documento il tutor è definito come una figura professionale autonoma dall’insegnante, ma necessaria e funzionale per la formazione dei giovani.</a:t>
            </a:r>
          </a:p>
          <a:p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Il tutor nel Thesaurus Europeo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2479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 Con il protocollo di osservazione reciproca il docente senior e il docente neoassunto potranno concordare che, nella fase di osservazione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r>
              <a:rPr lang="it-IT" dirty="0" smtClean="0"/>
              <a:t>, l’osservatore svolgerà le seguenti azioni:</a:t>
            </a:r>
          </a:p>
          <a:p>
            <a:pPr algn="just"/>
            <a:r>
              <a:rPr lang="it-IT" b="1" dirty="0" smtClean="0">
                <a:solidFill>
                  <a:srgbClr val="0000FF"/>
                </a:solidFill>
              </a:rPr>
              <a:t>Ascolto</a:t>
            </a:r>
          </a:p>
          <a:p>
            <a:pPr algn="just"/>
            <a:r>
              <a:rPr lang="it-IT" b="1" dirty="0" smtClean="0">
                <a:solidFill>
                  <a:srgbClr val="0000FF"/>
                </a:solidFill>
              </a:rPr>
              <a:t>Osservazione</a:t>
            </a:r>
          </a:p>
          <a:p>
            <a:pPr algn="just"/>
            <a:r>
              <a:rPr lang="it-IT" b="1" dirty="0" smtClean="0">
                <a:solidFill>
                  <a:srgbClr val="0000FF"/>
                </a:solidFill>
              </a:rPr>
              <a:t>Compilazione della scheda di registrazione condivisa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cdn-1.vivalascuola.it/o/orig/come-scrivere-una-lettera-formale-in-inglese_0024b9d446ac5876a44ad4be884fcc9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9052714" cy="6858000"/>
          </a:xfrm>
          <a:prstGeom prst="rect">
            <a:avLst/>
          </a:prstGeom>
          <a:noFill/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2620888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it-IT" dirty="0" smtClean="0"/>
              <a:t>Raccolti tutti gli elementi necessari, il docente tutor e il docente neo-assunto programmano il tutoring in classe e ipotizzano lo sviluppo condiviso.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46807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FASE 2</a:t>
            </a:r>
            <a:br>
              <a:rPr lang="it-IT" dirty="0" smtClean="0"/>
            </a:br>
            <a:r>
              <a:rPr lang="it-IT" dirty="0" smtClean="0"/>
              <a:t>L’OSSERVAZIONE RECIPROCA</a:t>
            </a:r>
            <a:endParaRPr lang="it-IT" sz="3600" b="1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1392560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REALIZZAZIONE DEL PEER TO PEER</a:t>
            </a:r>
            <a:endParaRPr lang="it-IT" dirty="0"/>
          </a:p>
        </p:txBody>
      </p:sp>
      <p:pic>
        <p:nvPicPr>
          <p:cNvPr id="67586" name="Picture 2" descr="https://encrypted-tbn1.gstatic.com/images?q=tbn:ANd9GcT7ib87UbMSdo7lk7You79zh4wzWMz86Sl9CR45xKZZQgBBNGy--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470" y="2852936"/>
            <a:ext cx="565785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525963"/>
          </a:xfrm>
        </p:spPr>
        <p:txBody>
          <a:bodyPr>
            <a:noAutofit/>
          </a:bodyPr>
          <a:lstStyle/>
          <a:p>
            <a:pPr algn="just"/>
            <a:r>
              <a:rPr lang="it-IT" sz="2400" i="1" dirty="0" smtClean="0"/>
              <a:t>Il </a:t>
            </a:r>
            <a:r>
              <a:rPr lang="it-IT" sz="2400" b="1" i="1" dirty="0" smtClean="0">
                <a:solidFill>
                  <a:srgbClr val="FF0000"/>
                </a:solidFill>
              </a:rPr>
              <a:t>Tutor</a:t>
            </a:r>
            <a:r>
              <a:rPr lang="it-IT" sz="2400" i="1" dirty="0" smtClean="0"/>
              <a:t>  in </a:t>
            </a:r>
            <a:r>
              <a:rPr lang="it-IT" sz="2400" b="1" i="1" dirty="0" smtClean="0">
                <a:solidFill>
                  <a:srgbClr val="0000FF"/>
                </a:solidFill>
              </a:rPr>
              <a:t>azione di insegnamento</a:t>
            </a:r>
            <a:r>
              <a:rPr lang="it-IT" sz="2400" i="1" dirty="0" smtClean="0"/>
              <a:t>:</a:t>
            </a:r>
          </a:p>
          <a:p>
            <a:pPr algn="just"/>
            <a:r>
              <a:rPr lang="it-IT" sz="2400" b="1" i="1" dirty="0" smtClean="0"/>
              <a:t>prepara gli alunni </a:t>
            </a:r>
            <a:r>
              <a:rPr lang="it-IT" sz="2400" i="1" dirty="0" smtClean="0"/>
              <a:t>all’attività da svolgere e prefigura la presenza di un docente che osserverà, senza intervenire, l’attività svolta;</a:t>
            </a:r>
          </a:p>
          <a:p>
            <a:pPr algn="just"/>
            <a:r>
              <a:rPr lang="it-IT" sz="2400" b="1" i="1" dirty="0" smtClean="0"/>
              <a:t>esercita l’attività professionale </a:t>
            </a:r>
            <a:r>
              <a:rPr lang="it-IT" sz="2400" i="1" dirty="0" smtClean="0"/>
              <a:t>nell’ambito della situazione di  apprendimenti concordata e nel rispetto dei tempi predefiniti.</a:t>
            </a:r>
          </a:p>
          <a:p>
            <a:pPr algn="just"/>
            <a:endParaRPr lang="it-IT" sz="2400" i="1" dirty="0" smtClean="0"/>
          </a:p>
          <a:p>
            <a:pPr algn="just"/>
            <a:r>
              <a:rPr lang="it-IT" sz="2400" i="1" dirty="0" smtClean="0"/>
              <a:t>Il </a:t>
            </a:r>
            <a:r>
              <a:rPr lang="it-IT" sz="2400" b="1" i="1" dirty="0" smtClean="0">
                <a:solidFill>
                  <a:srgbClr val="FF0000"/>
                </a:solidFill>
              </a:rPr>
              <a:t>Tutor</a:t>
            </a:r>
            <a:r>
              <a:rPr lang="it-IT" sz="2400" i="1" dirty="0" smtClean="0"/>
              <a:t> in </a:t>
            </a:r>
            <a:r>
              <a:rPr lang="it-IT" sz="2400" b="1" i="1" dirty="0" smtClean="0">
                <a:solidFill>
                  <a:srgbClr val="0000FF"/>
                </a:solidFill>
              </a:rPr>
              <a:t>azione di osservatore</a:t>
            </a:r>
            <a:r>
              <a:rPr lang="it-IT" sz="2400" i="1" dirty="0" smtClean="0"/>
              <a:t>:</a:t>
            </a:r>
          </a:p>
          <a:p>
            <a:pPr algn="just"/>
            <a:r>
              <a:rPr lang="it-IT" sz="2400" b="1" i="1" dirty="0" smtClean="0"/>
              <a:t>osserva</a:t>
            </a:r>
            <a:r>
              <a:rPr lang="it-IT" sz="2400" i="1" dirty="0" smtClean="0"/>
              <a:t> e </a:t>
            </a:r>
            <a:r>
              <a:rPr lang="it-IT" sz="2400" b="1" i="1" dirty="0" smtClean="0"/>
              <a:t>annota </a:t>
            </a:r>
            <a:r>
              <a:rPr lang="it-IT" sz="2400" i="1" dirty="0" smtClean="0"/>
              <a:t>i descrittori riscontrati, utilizzando</a:t>
            </a:r>
          </a:p>
          <a:p>
            <a:pPr algn="just">
              <a:buNone/>
            </a:pPr>
            <a:r>
              <a:rPr lang="it-IT" sz="2400" i="1" dirty="0" smtClean="0"/>
              <a:t>      </a:t>
            </a:r>
            <a:r>
              <a:rPr lang="it-IT" sz="2400" b="1" i="1" dirty="0" smtClean="0"/>
              <a:t>l’Allegato 3</a:t>
            </a:r>
          </a:p>
          <a:p>
            <a:pPr algn="just"/>
            <a:r>
              <a:rPr lang="it-IT" sz="2400" i="1" dirty="0" smtClean="0"/>
              <a:t>annota eventuali </a:t>
            </a:r>
            <a:r>
              <a:rPr lang="it-IT" sz="2400" b="1" i="1" dirty="0" smtClean="0"/>
              <a:t>domande da porre </a:t>
            </a:r>
          </a:p>
          <a:p>
            <a:pPr algn="just"/>
            <a:r>
              <a:rPr lang="it-IT" sz="2400" i="1" dirty="0" smtClean="0"/>
              <a:t>annota eventuali </a:t>
            </a:r>
            <a:r>
              <a:rPr lang="it-IT" sz="2400" b="1" i="1" dirty="0" smtClean="0"/>
              <a:t>consigli</a:t>
            </a:r>
            <a:r>
              <a:rPr lang="it-IT" sz="2400" i="1" dirty="0" smtClean="0"/>
              <a:t> da fornire al docente neoassunto</a:t>
            </a:r>
          </a:p>
          <a:p>
            <a:pPr algn="just"/>
            <a:endParaRPr lang="it-IT" sz="2400" i="1" dirty="0" smtClean="0"/>
          </a:p>
        </p:txBody>
      </p:sp>
      <p:sp>
        <p:nvSpPr>
          <p:cNvPr id="5" name="Freccia a destra 4"/>
          <p:cNvSpPr/>
          <p:nvPr/>
        </p:nvSpPr>
        <p:spPr>
          <a:xfrm>
            <a:off x="179512" y="594928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it-IT" sz="2400" i="1" dirty="0" smtClean="0"/>
              <a:t>Il </a:t>
            </a:r>
            <a:r>
              <a:rPr lang="it-IT" sz="2400" b="1" i="1" dirty="0" smtClean="0">
                <a:solidFill>
                  <a:srgbClr val="FF3300"/>
                </a:solidFill>
              </a:rPr>
              <a:t>docente neo-assunto </a:t>
            </a:r>
            <a:r>
              <a:rPr lang="it-IT" sz="2400" i="1" dirty="0" smtClean="0"/>
              <a:t>in </a:t>
            </a:r>
            <a:r>
              <a:rPr lang="it-IT" sz="2400" b="1" i="1" dirty="0" smtClean="0">
                <a:solidFill>
                  <a:srgbClr val="002060"/>
                </a:solidFill>
              </a:rPr>
              <a:t>azione di insegnamento</a:t>
            </a:r>
            <a:r>
              <a:rPr lang="it-IT" sz="2400" i="1" dirty="0" smtClean="0"/>
              <a:t>:</a:t>
            </a:r>
          </a:p>
          <a:p>
            <a:r>
              <a:rPr lang="it-IT" sz="2400" b="1" i="1" dirty="0" smtClean="0"/>
              <a:t>prepara gli alunni </a:t>
            </a:r>
            <a:r>
              <a:rPr lang="it-IT" sz="2400" i="1" dirty="0" smtClean="0"/>
              <a:t>all’attività da svolgere  e prefigura  la presenza di un docente che osserverà, senza intervenire, l’attività svolta;</a:t>
            </a:r>
          </a:p>
          <a:p>
            <a:r>
              <a:rPr lang="it-IT" sz="2400" b="1" i="1" dirty="0" smtClean="0"/>
              <a:t>esercita l’attività professionale </a:t>
            </a:r>
            <a:r>
              <a:rPr lang="it-IT" sz="2400" i="1" dirty="0" smtClean="0"/>
              <a:t>nell’ambito della situazione di  apprendimenti concordata e nel rispetto dei tempi predefiniti.</a:t>
            </a:r>
          </a:p>
          <a:p>
            <a:endParaRPr lang="it-IT" sz="2400" i="1" dirty="0" smtClean="0"/>
          </a:p>
          <a:p>
            <a:r>
              <a:rPr lang="it-IT" sz="2400" i="1" dirty="0" smtClean="0"/>
              <a:t>Il </a:t>
            </a:r>
            <a:r>
              <a:rPr lang="it-IT" sz="2400" b="1" i="1" dirty="0" smtClean="0">
                <a:solidFill>
                  <a:srgbClr val="FF3300"/>
                </a:solidFill>
              </a:rPr>
              <a:t>docente neo-assunto </a:t>
            </a:r>
            <a:r>
              <a:rPr lang="it-IT" sz="2400" i="1" dirty="0" smtClean="0"/>
              <a:t>in </a:t>
            </a:r>
            <a:r>
              <a:rPr lang="it-IT" sz="2400" b="1" i="1" dirty="0" smtClean="0">
                <a:solidFill>
                  <a:srgbClr val="002060"/>
                </a:solidFill>
              </a:rPr>
              <a:t>azione di  osservatore</a:t>
            </a:r>
            <a:r>
              <a:rPr lang="it-IT" sz="2400" i="1" dirty="0" smtClean="0"/>
              <a:t>:</a:t>
            </a:r>
          </a:p>
          <a:p>
            <a:pPr algn="just"/>
            <a:r>
              <a:rPr lang="it-IT" sz="2400" b="1" i="1" dirty="0" smtClean="0"/>
              <a:t>osserva</a:t>
            </a:r>
            <a:r>
              <a:rPr lang="it-IT" sz="2400" i="1" dirty="0" smtClean="0"/>
              <a:t> e </a:t>
            </a:r>
            <a:r>
              <a:rPr lang="it-IT" sz="2400" b="1" i="1" dirty="0" smtClean="0"/>
              <a:t>annota </a:t>
            </a:r>
            <a:r>
              <a:rPr lang="it-IT" sz="2400" i="1" dirty="0" smtClean="0"/>
              <a:t>i descrittori riscontrati, utilizzando</a:t>
            </a:r>
          </a:p>
          <a:p>
            <a:pPr algn="just">
              <a:buNone/>
            </a:pPr>
            <a:r>
              <a:rPr lang="it-IT" sz="2400" i="1" dirty="0" smtClean="0"/>
              <a:t>      </a:t>
            </a:r>
            <a:r>
              <a:rPr lang="it-IT" sz="2400" b="1" i="1" dirty="0" smtClean="0"/>
              <a:t>l’Allegato 1</a:t>
            </a:r>
          </a:p>
          <a:p>
            <a:pPr algn="just"/>
            <a:r>
              <a:rPr lang="it-IT" sz="2400" i="1" dirty="0" smtClean="0"/>
              <a:t>annota eventuali </a:t>
            </a:r>
            <a:r>
              <a:rPr lang="it-IT" sz="2400" b="1" i="1" dirty="0" smtClean="0"/>
              <a:t>domande da porre </a:t>
            </a:r>
          </a:p>
          <a:p>
            <a:pPr algn="just"/>
            <a:r>
              <a:rPr lang="it-IT" sz="2400" b="1" i="1" dirty="0" err="1" smtClean="0"/>
              <a:t>autovaluta</a:t>
            </a:r>
            <a:r>
              <a:rPr lang="it-IT" sz="2400" i="1" dirty="0" smtClean="0"/>
              <a:t> </a:t>
            </a:r>
            <a:r>
              <a:rPr lang="it-IT" sz="2400" b="1" i="1" dirty="0" smtClean="0"/>
              <a:t>la propria azione didattica </a:t>
            </a:r>
            <a:r>
              <a:rPr lang="it-IT" sz="2400" i="1" dirty="0" smtClean="0"/>
              <a:t>in termini di punti deboli riscontrati, punti di forza e livello di soddisfazione.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179512" y="5949280"/>
            <a:ext cx="6480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FASE 3</a:t>
            </a:r>
            <a:br>
              <a:rPr lang="it-IT" dirty="0" smtClean="0"/>
            </a:br>
            <a:r>
              <a:rPr lang="it-IT" dirty="0" smtClean="0"/>
              <a:t>VALUTAZIONE DELL’ESPERIENZA</a:t>
            </a:r>
            <a:endParaRPr lang="it-IT" sz="3600" b="1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it-IT" dirty="0" smtClean="0"/>
              <a:t>RIFLESSIONE </a:t>
            </a:r>
          </a:p>
          <a:p>
            <a:r>
              <a:rPr lang="it-IT" dirty="0" smtClean="0"/>
              <a:t>SUL PEER TO PEER REALIZZATO</a:t>
            </a:r>
          </a:p>
        </p:txBody>
      </p:sp>
      <p:pic>
        <p:nvPicPr>
          <p:cNvPr id="64514" name="Picture 2" descr="http://www.condominioweb.com/post/2010/a413verbale-redazione-illeggibil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40386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Conclusi i momenti dedicati all’osservazione reciproca  occorre  realizzare  l’analisi congiunta sull’esperienza  per la durata di un’ora.</a:t>
            </a:r>
          </a:p>
          <a:p>
            <a:pPr algn="just"/>
            <a:r>
              <a:rPr lang="it-IT" dirty="0" smtClean="0"/>
              <a:t>Al termine della riflessione condivisa, il </a:t>
            </a:r>
            <a:r>
              <a:rPr lang="it-IT" b="1" dirty="0" smtClean="0"/>
              <a:t>docente neo-assunto elabora un sintetico report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Tale documento viene </a:t>
            </a:r>
            <a:r>
              <a:rPr lang="it-IT" b="1" dirty="0" smtClean="0"/>
              <a:t>controfirmato dal tutor accogliente </a:t>
            </a:r>
            <a:r>
              <a:rPr lang="it-IT" dirty="0" smtClean="0"/>
              <a:t>e costituisce elemento da consegnare al Comitato di valutazione.</a:t>
            </a:r>
            <a:endParaRPr lang="it-I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47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A.M. </a:t>
            </a:r>
            <a:r>
              <a:rPr lang="it-IT" dirty="0" err="1" smtClean="0"/>
              <a:t>DI</a:t>
            </a:r>
            <a:r>
              <a:rPr lang="it-IT" dirty="0" smtClean="0"/>
              <a:t> NOCERA</a:t>
            </a:r>
          </a:p>
          <a:p>
            <a:r>
              <a:rPr lang="it-IT" dirty="0" smtClean="0"/>
              <a:t> DIRIGENTE SCOLASTICO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353979" y="836712"/>
            <a:ext cx="4436086" cy="9233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Gli strumenti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682" name="Picture 2" descr="http://cdn1.stbm.it/studenti/gallery/foto/superiori/come-scrivere-un-buon-tema/scrivi-scaletta.jpeg?-36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810125" cy="32289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Esempio di</a:t>
            </a:r>
            <a:br>
              <a:rPr lang="it-IT" sz="2000" dirty="0" smtClean="0"/>
            </a:br>
            <a:r>
              <a:rPr lang="it-IT" sz="3600" b="1" dirty="0" smtClean="0"/>
              <a:t> Programmazione </a:t>
            </a:r>
            <a:r>
              <a:rPr lang="it-IT" sz="3600" b="1" dirty="0" err="1" smtClean="0"/>
              <a:t>peer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to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peer</a:t>
            </a:r>
            <a:endParaRPr lang="it-IT" sz="3600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COMPETENZA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Attivare gli alunni nel costruire conoscenze individualmente </a:t>
                      </a:r>
                      <a:r>
                        <a:rPr lang="it-IT" sz="1800" b="1" i="1" dirty="0" smtClean="0">
                          <a:solidFill>
                            <a:schemeClr val="bg1"/>
                          </a:solidFill>
                        </a:rPr>
                        <a:t>e </a:t>
                      </a: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in gruppo attraverso la definizione di attività in situazione" aperte </a:t>
                      </a:r>
                      <a:r>
                        <a:rPr lang="it-IT" sz="1800" b="1" i="1" dirty="0" smtClean="0">
                          <a:solidFill>
                            <a:schemeClr val="bg1"/>
                          </a:solidFill>
                        </a:rPr>
                        <a:t>e </a:t>
                      </a: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sfidanti che richiedano ricerca, soluzione di problemi, costruzione di progetti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SITUAZIONI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dirty="0" smtClean="0"/>
                        <a:t> APPRENDIMENTO</a:t>
                      </a:r>
                      <a:r>
                        <a:rPr lang="it-IT" baseline="0" dirty="0" smtClean="0"/>
                        <a:t> DA OSSERVARE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CONVERSAZIONE</a:t>
                      </a:r>
                    </a:p>
                    <a:p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DISCUSSIONE PARTECIPATA</a:t>
                      </a:r>
                      <a:endParaRPr lang="it-IT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ATTIVITA’ </a:t>
                      </a:r>
                      <a:r>
                        <a:rPr lang="it-IT" b="1" i="1" dirty="0" err="1" smtClean="0">
                          <a:solidFill>
                            <a:srgbClr val="002060"/>
                          </a:solidFill>
                        </a:rPr>
                        <a:t>DI</a:t>
                      </a:r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 GRUPPO</a:t>
                      </a:r>
                      <a:endParaRPr lang="it-IT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AMBITI OPERATIVI DA SUPPORTARE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METODOLOGICO</a:t>
                      </a:r>
                      <a:endParaRPr lang="it-IT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RELAZIONALE</a:t>
                      </a:r>
                      <a:endParaRPr lang="it-IT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TEMPI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b="1" dirty="0" smtClean="0"/>
                        <a:t>1 ORA SETTIMANALE </a:t>
                      </a:r>
                      <a:r>
                        <a:rPr lang="it-IT" b="1" dirty="0" err="1" smtClean="0"/>
                        <a:t>DI</a:t>
                      </a:r>
                      <a:r>
                        <a:rPr lang="it-IT" b="1" dirty="0" smtClean="0"/>
                        <a:t> OSSERVAZIONE RECIPROVA PER 4 SETTIMANE 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MODALITA’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dirty="0" smtClean="0"/>
                        <a:t> OSSERVAZIONE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Protocollo di osservazione reciproca (Allegato 1)</a:t>
                      </a:r>
                    </a:p>
                    <a:p>
                      <a:pPr algn="just"/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Compilazione della scheda di registrazione condivisa (Allegati 2 e 3)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/>
              <a:t>Allegati 2 e 3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Esempio di scheda di registrazione condivisa</a:t>
            </a:r>
            <a:endParaRPr lang="it-IT" sz="32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2" y="1772816"/>
          <a:ext cx="8820472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165354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AZIONI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DESCRITTORI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16535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Cosa fa il docente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spiega, legge, commenta, divide la classe in gruppi</a:t>
                      </a:r>
                    </a:p>
                  </a:txBody>
                  <a:tcPr/>
                </a:tc>
              </a:tr>
              <a:tr h="206178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Cosa fanno gli alunni?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ascoltano, parlano, partecipano, lavorano in gruppo</a:t>
                      </a:r>
                    </a:p>
                    <a:p>
                      <a:endParaRPr lang="it-IT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tutor, nei processi di formazione, ha il compito di creare il clima migliore ai fini dell’apprendimento e dell’esperienza di gruppo, per il corretto raggiungimento degli obiettivi formativi.</a:t>
            </a:r>
          </a:p>
          <a:p>
            <a:pPr algn="just"/>
            <a:r>
              <a:rPr lang="it-IT" dirty="0" smtClean="0"/>
              <a:t>Egli si occupa del cosiddetto “</a:t>
            </a:r>
            <a:r>
              <a:rPr lang="it-IT" i="1" dirty="0" err="1" smtClean="0"/>
              <a:t>scaffolding</a:t>
            </a:r>
            <a:r>
              <a:rPr lang="it-IT" i="1" dirty="0" smtClean="0"/>
              <a:t>” (ponteggio)</a:t>
            </a:r>
            <a:r>
              <a:rPr lang="it-IT" dirty="0" smtClean="0"/>
              <a:t>, attraverso il sostegno tecnico e relazionale che favorisce l’apprendimento e stimola lo sviluppo delle potenzialità individuali.</a:t>
            </a:r>
            <a:endParaRPr lang="it-IT" dirty="0"/>
          </a:p>
        </p:txBody>
      </p:sp>
      <p:pic>
        <p:nvPicPr>
          <p:cNvPr id="4" name="Picture 4" descr="http://www.northsidetoolrental.com/wp-content/uploads/2012/01/ladder-scaff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85184"/>
            <a:ext cx="2206774" cy="1584176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2" y="260648"/>
          <a:ext cx="8820472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459907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Quali contenuti sono trattati?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argomenti disciplinari, tematiche interdisciplinari,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2186371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Quali metodi sono adottati? 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(STRATEGIE DIDATTICHE)</a:t>
                      </a:r>
                    </a:p>
                    <a:p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lavoro di gruppo, di squadra, interviste strutturate,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</a:rPr>
                        <a:t>solving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, attività di ricerca, fasi di incoraggiamento, attenzione alle differenze, disabilità, DSA, BES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86371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Quali metodi sono adottati? 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(STRATEGIE DIDATTICHE)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lavoro di gruppo, di squadra, interviste strutturate,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</a:rPr>
                        <a:t>solving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, attività di ricerca, fasi di incoraggiamento, attenzione alle differenze, disabilità, DSA, BES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2" y="546648"/>
          <a:ext cx="8820472" cy="173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73022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Quale livello di coinvolgimento si realizza? </a:t>
                      </a:r>
                    </a:p>
                    <a:p>
                      <a:r>
                        <a:rPr lang="it-IT" sz="2400" b="1" dirty="0" smtClean="0"/>
                        <a:t>(CONTESTO)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ascolto attivo, clima motivazionale, partecipazione, rapporti interpersonali,  rispetto delle regole, uso della voce e dei toni, gestualità, feedback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9512" y="2378576"/>
          <a:ext cx="88204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968591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Come si realizza l’organizzazione?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(GESTIONE DELLA CLASSE)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(gestione del tempo, gestione delle attività, organizzazione degli spazi, ecc.);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16024" y="4023089"/>
          <a:ext cx="8820472" cy="142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422135">
                <a:tc>
                  <a:txBody>
                    <a:bodyPr/>
                    <a:lstStyle/>
                    <a:p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Elementi di qualità riscontrati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strutturazione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di percorsi personalizzati, utilizzo di strumenti compensativi, azioni preventive di </a:t>
                      </a:r>
                      <a:r>
                        <a:rPr lang="it-IT" sz="2400" b="1" baseline="0" dirty="0" err="1" smtClean="0">
                          <a:solidFill>
                            <a:schemeClr val="tx1"/>
                          </a:solidFill>
                        </a:rPr>
                        <a:t>inclusività</a:t>
                      </a: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16024" y="825756"/>
          <a:ext cx="8820472" cy="447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97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Eventuali situazioni problematiche 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riscontrate</a:t>
                      </a:r>
                    </a:p>
                    <a:p>
                      <a:endParaRPr lang="it-IT" sz="24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demotivazione di alcuni, scarsa tenuta del livello di attenzione, incongruenza degli interventi degli alunni, confusione sui ruoli</a:t>
                      </a:r>
                    </a:p>
                    <a:p>
                      <a:endParaRPr lang="it-IT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758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Modalità di risoluzione eventualmente adottate</a:t>
                      </a: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coinvolgimento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individuale, utilizzo di strategie di comunicazione verbale e non verbale, spiegazioni e simulazioni</a:t>
                      </a: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0732">
                <a:tc>
                  <a:txBody>
                    <a:bodyPr/>
                    <a:lstStyle/>
                    <a:p>
                      <a:endParaRPr lang="it-IT" sz="2400" b="1" baseline="0" dirty="0" smtClean="0"/>
                    </a:p>
                    <a:p>
                      <a:r>
                        <a:rPr lang="it-IT" sz="2400" b="1" baseline="0" dirty="0" smtClean="0"/>
                        <a:t>ANNOTAZIONI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994361"/>
          <a:ext cx="8568952" cy="576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19"/>
                <a:gridCol w="6319633"/>
              </a:tblGrid>
              <a:tr h="2562083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Valutazione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 complessiva dell’esperienza realizzata</a:t>
                      </a:r>
                    </a:p>
                    <a:p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rgbClr val="002060"/>
                          </a:solidFill>
                        </a:rPr>
                        <a:t>Positiva/abbastanza positiva/altro</a:t>
                      </a:r>
                    </a:p>
                    <a:p>
                      <a:r>
                        <a:rPr lang="it-IT" sz="2400" dirty="0" smtClean="0">
                          <a:solidFill>
                            <a:srgbClr val="002060"/>
                          </a:solidFill>
                        </a:rPr>
                        <a:t>rispetto agli</a:t>
                      </a:r>
                      <a:r>
                        <a:rPr lang="it-IT" sz="2400" baseline="0" dirty="0" smtClean="0">
                          <a:solidFill>
                            <a:srgbClr val="002060"/>
                          </a:solidFill>
                        </a:rPr>
                        <a:t> ambiti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progettuale,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metodologico,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organizzativo,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relazionale/motivazionale,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 valutativo</a:t>
                      </a:r>
                      <a:endParaRPr lang="it-IT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112917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Livelli di competenza raggiunti</a:t>
                      </a:r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Buono/adeguato/potenziamento/rafforzamento/</a:t>
                      </a:r>
                    </a:p>
                    <a:p>
                      <a:r>
                        <a:rPr lang="it-IT" sz="2400" dirty="0" smtClean="0"/>
                        <a:t>consolidamento</a:t>
                      </a:r>
                      <a:r>
                        <a:rPr lang="it-IT" sz="2400" baseline="0" dirty="0" smtClean="0"/>
                        <a:t> della competenza “</a:t>
                      </a:r>
                      <a:r>
                        <a:rPr lang="it-IT" sz="2400" b="0" i="1" dirty="0" smtClean="0">
                          <a:solidFill>
                            <a:schemeClr val="tx1"/>
                          </a:solidFill>
                        </a:rPr>
                        <a:t>Attivare gli alunni nel costruire conoscenze individualmente e in gruppo attraverso la definizione di attività in situazione" aperte e sfidanti che richiedano ricerca, soluzione di problemi, costruzione di progetti”</a:t>
                      </a:r>
                      <a:endParaRPr lang="it-IT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smtClean="0"/>
              <a:t>Elementi per la stesura del rapporto finale a cura del docente neoassunto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90872" y="548680"/>
          <a:ext cx="82296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486400"/>
              </a:tblGrid>
              <a:tr h="2376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Nuovi apprendimenti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realizzati</a:t>
                      </a: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(conoscenze, abilità, applicazioni, relazioni, responsabilità, autonomia)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Nuovi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b</a:t>
                      </a: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isogni formativi 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evidenziati</a:t>
                      </a:r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(conoscenze, abilità, applicazioni, relazioni, responsabilità, autonomia)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 Il ruolo del tutor cambia in base alla struttura del percorso formativo, agli obiettivi e ai destinatari della formazione. </a:t>
            </a:r>
          </a:p>
          <a:p>
            <a:endParaRPr lang="it-IT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tre funzioni del Tutor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4348" name="Picture 12" descr="http://cdn.lucapropato.com/wp-content/uploads/2012/12/riunioni_Dollarphotoclub_576142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4104456" cy="2710830"/>
          </a:xfrm>
          <a:prstGeom prst="rect">
            <a:avLst/>
          </a:prstGeom>
          <a:noFill/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it-IT" dirty="0" smtClean="0"/>
              <a:t>Le tre principali funzioni che può sono: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54920" y="2564904"/>
            <a:ext cx="4434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Istruttore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Moderatore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Facilitatore 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588224" y="3861048"/>
            <a:ext cx="230425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FAVORISCE LA COMUNICAZIONE E LA CONDIVISIONE NEL GRUPPO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547936" y="2996952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TRESFERISCE</a:t>
            </a:r>
          </a:p>
          <a:p>
            <a:pPr algn="ctr"/>
            <a:r>
              <a:rPr lang="it-IT" dirty="0" smtClean="0"/>
              <a:t>INFORMAZIONI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3275856" y="5445224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SOSTIENE LO SVILUPPO </a:t>
            </a:r>
            <a:r>
              <a:rPr lang="it-IT" dirty="0" err="1" smtClean="0"/>
              <a:t>DI</a:t>
            </a:r>
            <a:r>
              <a:rPr lang="it-IT" dirty="0" smtClean="0"/>
              <a:t> COMPETENZE SPECIFICHE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195736" y="3140968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588224" y="3861048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83968" y="494116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Il tutor  deve saper gestire:</a:t>
            </a:r>
          </a:p>
          <a:p>
            <a:pPr algn="just"/>
            <a:r>
              <a:rPr lang="it-IT" dirty="0" smtClean="0"/>
              <a:t>1.  </a:t>
            </a:r>
            <a:r>
              <a:rPr lang="it-IT" b="1" u="sng" dirty="0" smtClean="0"/>
              <a:t>la relazione </a:t>
            </a:r>
            <a:r>
              <a:rPr lang="it-IT" dirty="0" smtClean="0"/>
              <a:t>con e tra  le persone che apprendono per garantire una funzione di guida e di sostegno;</a:t>
            </a:r>
          </a:p>
          <a:p>
            <a:pPr algn="just"/>
            <a:r>
              <a:rPr lang="it-IT" dirty="0" smtClean="0"/>
              <a:t>2. </a:t>
            </a:r>
            <a:r>
              <a:rPr lang="it-IT" b="1" u="sng" dirty="0" smtClean="0"/>
              <a:t>i contenuti</a:t>
            </a:r>
            <a:r>
              <a:rPr lang="it-IT" dirty="0" smtClean="0"/>
              <a:t>, favorendo  il collegamento di nuovi apprendimenti con le conoscenze pregresse;</a:t>
            </a:r>
          </a:p>
          <a:p>
            <a:pPr algn="just"/>
            <a:r>
              <a:rPr lang="it-IT" dirty="0" smtClean="0"/>
              <a:t>3. </a:t>
            </a:r>
            <a:r>
              <a:rPr lang="it-IT" b="1" u="sng" dirty="0" smtClean="0"/>
              <a:t>le competenze linguistiche</a:t>
            </a:r>
            <a:r>
              <a:rPr lang="it-IT" dirty="0" smtClean="0"/>
              <a:t>,  esemplificando norme e comportamenti e  favorendo l’acquisizione del linguaggio specifico del settore; </a:t>
            </a:r>
          </a:p>
          <a:p>
            <a:pPr algn="just"/>
            <a:r>
              <a:rPr lang="it-IT" dirty="0" smtClean="0"/>
              <a:t>4. </a:t>
            </a:r>
            <a:r>
              <a:rPr lang="it-IT" b="1" u="sng" dirty="0" smtClean="0"/>
              <a:t>la dimensione empatica</a:t>
            </a:r>
            <a:r>
              <a:rPr lang="it-IT" dirty="0" smtClean="0"/>
              <a:t>,  promuovendo il coinvolgimento e la motivazione.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A.M. </a:t>
            </a:r>
            <a:r>
              <a:rPr lang="it-IT" dirty="0" err="1" smtClean="0"/>
              <a:t>DI</a:t>
            </a:r>
            <a:r>
              <a:rPr lang="it-IT" dirty="0" smtClean="0"/>
              <a:t> NOCERA</a:t>
            </a:r>
          </a:p>
          <a:p>
            <a:r>
              <a:rPr lang="it-IT" dirty="0" smtClean="0"/>
              <a:t> DIRIGENTE SCOLASTICO</a:t>
            </a:r>
            <a:endParaRPr lang="it-IT" dirty="0"/>
          </a:p>
        </p:txBody>
      </p:sp>
      <p:pic>
        <p:nvPicPr>
          <p:cNvPr id="57346" name="Picture 2" descr="http://www.villaciardo.it/css/images/mee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3619500" cy="2266951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696489" y="1484784"/>
            <a:ext cx="7751033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Tutor e la formazione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dei docenti neo assunti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2224</Words>
  <Application>Microsoft Office PowerPoint</Application>
  <PresentationFormat>Presentazione su schermo (4:3)</PresentationFormat>
  <Paragraphs>293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Il peer to peer in campo educativo</vt:lpstr>
      <vt:lpstr>Diapositiva 17</vt:lpstr>
      <vt:lpstr>Il peer to peer   nell’anno di formazione e di prova</vt:lpstr>
      <vt:lpstr>Finalità dell’osservazione reciproca</vt:lpstr>
      <vt:lpstr>Ambiti di osservazione</vt:lpstr>
      <vt:lpstr>Un’occasione anche per il tutor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FASE 1 PROGRAMMAZIONE E SVILUPPO CONDIVISO</vt:lpstr>
      <vt:lpstr>Fase_propedeutica  A</vt:lpstr>
      <vt:lpstr>Fase_propedeutica  A</vt:lpstr>
      <vt:lpstr>Fase_propedeutica  B</vt:lpstr>
      <vt:lpstr>Diapositiva 32</vt:lpstr>
      <vt:lpstr>Diapositiva 33</vt:lpstr>
      <vt:lpstr>Esempi di situazioni di apprendimento</vt:lpstr>
      <vt:lpstr>Diapositiva 35</vt:lpstr>
      <vt:lpstr>Esempi di ambiti operativi</vt:lpstr>
      <vt:lpstr>Fase_propedeutica  B</vt:lpstr>
      <vt:lpstr>Diapositiva 38</vt:lpstr>
      <vt:lpstr>Il Protocollo di osservazione reciproca</vt:lpstr>
      <vt:lpstr>Diapositiva 40</vt:lpstr>
      <vt:lpstr>Diapositiva 41</vt:lpstr>
      <vt:lpstr>FASE 2 L’OSSERVAZIONE RECIPROCA</vt:lpstr>
      <vt:lpstr>I ruoli</vt:lpstr>
      <vt:lpstr>I ruoli</vt:lpstr>
      <vt:lpstr>FASE 3 VALUTAZIONE DELL’ESPERIENZA</vt:lpstr>
      <vt:lpstr>Diapositiva 46</vt:lpstr>
      <vt:lpstr>Diapositiva 47</vt:lpstr>
      <vt:lpstr>Esempio di  Programmazione peer to peer</vt:lpstr>
      <vt:lpstr>Allegati 2 e 3 Esempio di scheda di registrazione condivisa</vt:lpstr>
      <vt:lpstr>Diapositiva 50</vt:lpstr>
      <vt:lpstr>Diapositiva 51</vt:lpstr>
      <vt:lpstr>Diapositiva 52</vt:lpstr>
      <vt:lpstr>Elementi per la stesura del rapporto finale a cura del docente neoassunto </vt:lpstr>
      <vt:lpstr>Diapositiva 54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 Maria</dc:creator>
  <cp:lastModifiedBy>Anna Maria</cp:lastModifiedBy>
  <cp:revision>48</cp:revision>
  <cp:lastPrinted>2016-01-26T14:01:22Z</cp:lastPrinted>
  <dcterms:created xsi:type="dcterms:W3CDTF">2016-01-25T20:17:05Z</dcterms:created>
  <dcterms:modified xsi:type="dcterms:W3CDTF">2016-03-17T11:10:36Z</dcterms:modified>
</cp:coreProperties>
</file>